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3" r:id="rId4"/>
    <p:sldId id="274" r:id="rId5"/>
    <p:sldId id="275" r:id="rId6"/>
    <p:sldId id="272" r:id="rId7"/>
    <p:sldId id="268" r:id="rId8"/>
    <p:sldId id="277" r:id="rId9"/>
    <p:sldId id="278" r:id="rId10"/>
    <p:sldId id="279" r:id="rId11"/>
    <p:sldId id="271" r:id="rId12"/>
    <p:sldId id="276" r:id="rId13"/>
    <p:sldId id="280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565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8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587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700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440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113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5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894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106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80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80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1EEE-7363-48E6-B08C-E7B84DD46F11}" type="datetimeFigureOut">
              <a:rPr lang="vi-VN" smtClean="0"/>
              <a:t>30/12/2021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38A32-A7D9-4D2E-A2D2-DB829578532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521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0" y="32446"/>
            <a:ext cx="12192000" cy="682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814094" y="609601"/>
            <a:ext cx="2563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Tiết 29:</a:t>
            </a:r>
            <a:endParaRPr lang="en-US" sz="4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23875" y="1440598"/>
            <a:ext cx="111442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ÔN TẬP QUY TẮC NẮM TAY PHẢI</a:t>
            </a:r>
            <a:endParaRPr lang="en-US" sz="4400" b="1" i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65174" y="2848750"/>
            <a:ext cx="5292813" cy="2745089"/>
            <a:chOff x="2457420" y="2741881"/>
            <a:chExt cx="9281354" cy="4419600"/>
          </a:xfrm>
        </p:grpSpPr>
        <p:grpSp>
          <p:nvGrpSpPr>
            <p:cNvPr id="42" name="Group 54"/>
            <p:cNvGrpSpPr>
              <a:grpSpLocks/>
            </p:cNvGrpSpPr>
            <p:nvPr/>
          </p:nvGrpSpPr>
          <p:grpSpPr bwMode="auto">
            <a:xfrm>
              <a:off x="2457420" y="2741881"/>
              <a:ext cx="7543800" cy="4419600"/>
              <a:chOff x="768" y="560"/>
              <a:chExt cx="2944" cy="2352"/>
            </a:xfrm>
          </p:grpSpPr>
          <p:sp>
            <p:nvSpPr>
              <p:cNvPr id="43" name="Line 55"/>
              <p:cNvSpPr>
                <a:spLocks noChangeShapeType="1"/>
              </p:cNvSpPr>
              <p:nvPr/>
            </p:nvSpPr>
            <p:spPr bwMode="auto">
              <a:xfrm>
                <a:off x="806" y="1736"/>
                <a:ext cx="2874" cy="0"/>
              </a:xfrm>
              <a:prstGeom prst="lin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4" name="Arc 56"/>
              <p:cNvSpPr>
                <a:spLocks/>
              </p:cNvSpPr>
              <p:nvPr/>
            </p:nvSpPr>
            <p:spPr bwMode="auto">
              <a:xfrm rot="5400000">
                <a:off x="1916" y="-69"/>
                <a:ext cx="642" cy="2937"/>
              </a:xfrm>
              <a:custGeom>
                <a:avLst/>
                <a:gdLst>
                  <a:gd name="G0" fmla="+- 0 0 0"/>
                  <a:gd name="G1" fmla="+- 19832 0 0"/>
                  <a:gd name="G2" fmla="+- 21600 0 0"/>
                  <a:gd name="T0" fmla="*/ 8558 w 21600"/>
                  <a:gd name="T1" fmla="*/ 0 h 39171"/>
                  <a:gd name="T2" fmla="*/ 9621 w 21600"/>
                  <a:gd name="T3" fmla="*/ 39171 h 39171"/>
                  <a:gd name="T4" fmla="*/ 0 w 21600"/>
                  <a:gd name="T5" fmla="*/ 19832 h 39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9171" fill="none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</a:path>
                  <a:path w="21600" h="39171" stroke="0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  <a:lnTo>
                      <a:pt x="0" y="19832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5" name="Arc 57"/>
              <p:cNvSpPr>
                <a:spLocks/>
              </p:cNvSpPr>
              <p:nvPr/>
            </p:nvSpPr>
            <p:spPr bwMode="auto">
              <a:xfrm rot="5400000">
                <a:off x="1647" y="-302"/>
                <a:ext cx="1146" cy="2870"/>
              </a:xfrm>
              <a:custGeom>
                <a:avLst/>
                <a:gdLst>
                  <a:gd name="G0" fmla="+- 0 0 0"/>
                  <a:gd name="G1" fmla="+- 18938 0 0"/>
                  <a:gd name="G2" fmla="+- 21600 0 0"/>
                  <a:gd name="T0" fmla="*/ 10388 w 21600"/>
                  <a:gd name="T1" fmla="*/ 0 h 38277"/>
                  <a:gd name="T2" fmla="*/ 9621 w 21600"/>
                  <a:gd name="T3" fmla="*/ 38277 h 38277"/>
                  <a:gd name="T4" fmla="*/ 0 w 21600"/>
                  <a:gd name="T5" fmla="*/ 18938 h 38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8277" fill="none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</a:path>
                  <a:path w="21600" h="38277" stroke="0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  <a:lnTo>
                      <a:pt x="0" y="1893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FF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6" name="Arc 58"/>
              <p:cNvSpPr>
                <a:spLocks/>
              </p:cNvSpPr>
              <p:nvPr/>
            </p:nvSpPr>
            <p:spPr bwMode="auto">
              <a:xfrm rot="5400000">
                <a:off x="1776" y="79"/>
                <a:ext cx="925" cy="2299"/>
              </a:xfrm>
              <a:custGeom>
                <a:avLst/>
                <a:gdLst>
                  <a:gd name="G0" fmla="+- 13893 0 0"/>
                  <a:gd name="G1" fmla="+- 21600 0 0"/>
                  <a:gd name="G2" fmla="+- 21600 0 0"/>
                  <a:gd name="T0" fmla="*/ 0 w 35493"/>
                  <a:gd name="T1" fmla="*/ 5061 h 43200"/>
                  <a:gd name="T2" fmla="*/ 2399 w 35493"/>
                  <a:gd name="T3" fmla="*/ 39888 h 43200"/>
                  <a:gd name="T4" fmla="*/ 13893 w 35493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493" h="43200" fill="none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</a:path>
                  <a:path w="35493" h="43200" stroke="0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  <a:lnTo>
                      <a:pt x="13893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7" name="Oval 59"/>
              <p:cNvSpPr>
                <a:spLocks noChangeArrowheads="1"/>
              </p:cNvSpPr>
              <p:nvPr/>
            </p:nvSpPr>
            <p:spPr bwMode="auto">
              <a:xfrm>
                <a:off x="1352" y="737"/>
                <a:ext cx="1724" cy="931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8" name="Oval 60"/>
              <p:cNvSpPr>
                <a:spLocks noChangeArrowheads="1"/>
              </p:cNvSpPr>
              <p:nvPr/>
            </p:nvSpPr>
            <p:spPr bwMode="auto">
              <a:xfrm>
                <a:off x="1584" y="1126"/>
                <a:ext cx="1296" cy="525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9" name="Line 61"/>
              <p:cNvSpPr>
                <a:spLocks noChangeShapeType="1"/>
              </p:cNvSpPr>
              <p:nvPr/>
            </p:nvSpPr>
            <p:spPr bwMode="auto">
              <a:xfrm flipV="1">
                <a:off x="814" y="1736"/>
                <a:ext cx="2873" cy="0"/>
              </a:xfrm>
              <a:prstGeom prst="lin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" name="Arc 62"/>
              <p:cNvSpPr>
                <a:spLocks/>
              </p:cNvSpPr>
              <p:nvPr/>
            </p:nvSpPr>
            <p:spPr bwMode="auto">
              <a:xfrm rot="16200000" flipV="1">
                <a:off x="1923" y="604"/>
                <a:ext cx="642" cy="2936"/>
              </a:xfrm>
              <a:custGeom>
                <a:avLst/>
                <a:gdLst>
                  <a:gd name="G0" fmla="+- 0 0 0"/>
                  <a:gd name="G1" fmla="+- 19832 0 0"/>
                  <a:gd name="G2" fmla="+- 21600 0 0"/>
                  <a:gd name="T0" fmla="*/ 8558 w 21600"/>
                  <a:gd name="T1" fmla="*/ 0 h 39171"/>
                  <a:gd name="T2" fmla="*/ 9621 w 21600"/>
                  <a:gd name="T3" fmla="*/ 39171 h 39171"/>
                  <a:gd name="T4" fmla="*/ 0 w 21600"/>
                  <a:gd name="T5" fmla="*/ 19832 h 39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9171" fill="none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</a:path>
                  <a:path w="21600" h="39171" stroke="0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  <a:lnTo>
                      <a:pt x="0" y="19832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" name="Arc 63"/>
              <p:cNvSpPr>
                <a:spLocks/>
              </p:cNvSpPr>
              <p:nvPr/>
            </p:nvSpPr>
            <p:spPr bwMode="auto">
              <a:xfrm rot="16200000" flipV="1">
                <a:off x="1655" y="904"/>
                <a:ext cx="1146" cy="2869"/>
              </a:xfrm>
              <a:custGeom>
                <a:avLst/>
                <a:gdLst>
                  <a:gd name="G0" fmla="+- 0 0 0"/>
                  <a:gd name="G1" fmla="+- 18938 0 0"/>
                  <a:gd name="G2" fmla="+- 21600 0 0"/>
                  <a:gd name="T0" fmla="*/ 10388 w 21600"/>
                  <a:gd name="T1" fmla="*/ 0 h 38277"/>
                  <a:gd name="T2" fmla="*/ 9621 w 21600"/>
                  <a:gd name="T3" fmla="*/ 38277 h 38277"/>
                  <a:gd name="T4" fmla="*/ 0 w 21600"/>
                  <a:gd name="T5" fmla="*/ 18938 h 38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8277" fill="none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</a:path>
                  <a:path w="21600" h="38277" stroke="0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  <a:lnTo>
                      <a:pt x="0" y="1893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FF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2" name="Arc 64"/>
              <p:cNvSpPr>
                <a:spLocks/>
              </p:cNvSpPr>
              <p:nvPr/>
            </p:nvSpPr>
            <p:spPr bwMode="auto">
              <a:xfrm rot="16200000" flipV="1">
                <a:off x="1783" y="1095"/>
                <a:ext cx="925" cy="2298"/>
              </a:xfrm>
              <a:custGeom>
                <a:avLst/>
                <a:gdLst>
                  <a:gd name="G0" fmla="+- 13893 0 0"/>
                  <a:gd name="G1" fmla="+- 21600 0 0"/>
                  <a:gd name="G2" fmla="+- 21600 0 0"/>
                  <a:gd name="T0" fmla="*/ 0 w 35493"/>
                  <a:gd name="T1" fmla="*/ 5061 h 43200"/>
                  <a:gd name="T2" fmla="*/ 2399 w 35493"/>
                  <a:gd name="T3" fmla="*/ 39888 h 43200"/>
                  <a:gd name="T4" fmla="*/ 13893 w 35493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493" h="43200" fill="none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</a:path>
                  <a:path w="35493" h="43200" stroke="0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  <a:lnTo>
                      <a:pt x="13893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3" name="Oval 65"/>
              <p:cNvSpPr>
                <a:spLocks noChangeArrowheads="1"/>
              </p:cNvSpPr>
              <p:nvPr/>
            </p:nvSpPr>
            <p:spPr bwMode="auto">
              <a:xfrm flipV="1">
                <a:off x="1360" y="1804"/>
                <a:ext cx="1723" cy="884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4" name="Oval 66"/>
              <p:cNvSpPr>
                <a:spLocks noChangeArrowheads="1"/>
              </p:cNvSpPr>
              <p:nvPr/>
            </p:nvSpPr>
            <p:spPr bwMode="auto">
              <a:xfrm flipV="1">
                <a:off x="1632" y="1821"/>
                <a:ext cx="1248" cy="531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55" name="Group 50"/>
            <p:cNvGrpSpPr>
              <a:grpSpLocks/>
            </p:cNvGrpSpPr>
            <p:nvPr/>
          </p:nvGrpSpPr>
          <p:grpSpPr bwMode="auto">
            <a:xfrm>
              <a:off x="4457701" y="3427681"/>
              <a:ext cx="4125913" cy="3352800"/>
              <a:chOff x="521" y="1296"/>
              <a:chExt cx="2599" cy="2112"/>
            </a:xfrm>
          </p:grpSpPr>
          <p:sp>
            <p:nvSpPr>
              <p:cNvPr id="56" name="Arc 7"/>
              <p:cNvSpPr>
                <a:spLocks/>
              </p:cNvSpPr>
              <p:nvPr/>
            </p:nvSpPr>
            <p:spPr bwMode="auto">
              <a:xfrm>
                <a:off x="622" y="1754"/>
                <a:ext cx="277" cy="563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23675"/>
                  <a:gd name="T2" fmla="*/ 25414 w 25514"/>
                  <a:gd name="T3" fmla="*/ 23675 h 23675"/>
                  <a:gd name="T4" fmla="*/ 3914 w 25514"/>
                  <a:gd name="T5" fmla="*/ 21600 h 23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23675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</a:path>
                  <a:path w="25514" h="23675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7" name="Arc 8"/>
              <p:cNvSpPr>
                <a:spLocks/>
              </p:cNvSpPr>
              <p:nvPr/>
            </p:nvSpPr>
            <p:spPr bwMode="auto">
              <a:xfrm>
                <a:off x="867" y="1751"/>
                <a:ext cx="276" cy="1029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8" name="Arc 9"/>
              <p:cNvSpPr>
                <a:spLocks/>
              </p:cNvSpPr>
              <p:nvPr/>
            </p:nvSpPr>
            <p:spPr bwMode="auto">
              <a:xfrm>
                <a:off x="1113" y="1753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9" name="Arc 10"/>
              <p:cNvSpPr>
                <a:spLocks/>
              </p:cNvSpPr>
              <p:nvPr/>
            </p:nvSpPr>
            <p:spPr bwMode="auto">
              <a:xfrm>
                <a:off x="1359" y="1751"/>
                <a:ext cx="277" cy="1029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0" name="Arc 11"/>
              <p:cNvSpPr>
                <a:spLocks/>
              </p:cNvSpPr>
              <p:nvPr/>
            </p:nvSpPr>
            <p:spPr bwMode="auto">
              <a:xfrm>
                <a:off x="1611" y="1747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" name="Arc 12"/>
              <p:cNvSpPr>
                <a:spLocks/>
              </p:cNvSpPr>
              <p:nvPr/>
            </p:nvSpPr>
            <p:spPr bwMode="auto">
              <a:xfrm>
                <a:off x="1857" y="1749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" name="Arc 13"/>
              <p:cNvSpPr>
                <a:spLocks/>
              </p:cNvSpPr>
              <p:nvPr/>
            </p:nvSpPr>
            <p:spPr bwMode="auto">
              <a:xfrm>
                <a:off x="2104" y="1748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" name="Arc 14"/>
              <p:cNvSpPr>
                <a:spLocks/>
              </p:cNvSpPr>
              <p:nvPr/>
            </p:nvSpPr>
            <p:spPr bwMode="auto">
              <a:xfrm>
                <a:off x="2350" y="1753"/>
                <a:ext cx="278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" name="Arc 15"/>
              <p:cNvSpPr>
                <a:spLocks/>
              </p:cNvSpPr>
              <p:nvPr/>
            </p:nvSpPr>
            <p:spPr bwMode="auto">
              <a:xfrm>
                <a:off x="2597" y="1755"/>
                <a:ext cx="276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5" name="Arc 16"/>
              <p:cNvSpPr>
                <a:spLocks/>
              </p:cNvSpPr>
              <p:nvPr/>
            </p:nvSpPr>
            <p:spPr bwMode="auto">
              <a:xfrm>
                <a:off x="2848" y="2200"/>
                <a:ext cx="272" cy="581"/>
              </a:xfrm>
              <a:custGeom>
                <a:avLst/>
                <a:gdLst>
                  <a:gd name="G0" fmla="+- 3464 0 0"/>
                  <a:gd name="G1" fmla="+- 2826 0 0"/>
                  <a:gd name="G2" fmla="+- 21600 0 0"/>
                  <a:gd name="T0" fmla="*/ 24878 w 25064"/>
                  <a:gd name="T1" fmla="*/ 0 h 24426"/>
                  <a:gd name="T2" fmla="*/ 0 w 25064"/>
                  <a:gd name="T3" fmla="*/ 24146 h 24426"/>
                  <a:gd name="T4" fmla="*/ 3464 w 25064"/>
                  <a:gd name="T5" fmla="*/ 2826 h 24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064" h="24426" fill="none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</a:path>
                  <a:path w="25064" h="24426" stroke="0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  <a:lnTo>
                      <a:pt x="3464" y="2826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6" name="Arc 17"/>
              <p:cNvSpPr>
                <a:spLocks/>
              </p:cNvSpPr>
              <p:nvPr/>
            </p:nvSpPr>
            <p:spPr bwMode="auto">
              <a:xfrm rot="20957424" flipH="1">
                <a:off x="521" y="1761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7" name="Arc 18"/>
              <p:cNvSpPr>
                <a:spLocks/>
              </p:cNvSpPr>
              <p:nvPr/>
            </p:nvSpPr>
            <p:spPr bwMode="auto">
              <a:xfrm rot="20957424" flipH="1">
                <a:off x="773" y="1751"/>
                <a:ext cx="299" cy="1060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8" name="Arc 19"/>
              <p:cNvSpPr>
                <a:spLocks/>
              </p:cNvSpPr>
              <p:nvPr/>
            </p:nvSpPr>
            <p:spPr bwMode="auto">
              <a:xfrm rot="20957424" flipH="1">
                <a:off x="1013" y="1756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9" name="Arc 20"/>
              <p:cNvSpPr>
                <a:spLocks/>
              </p:cNvSpPr>
              <p:nvPr/>
            </p:nvSpPr>
            <p:spPr bwMode="auto">
              <a:xfrm rot="20957424" flipH="1">
                <a:off x="1259" y="1750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0" name="Arc 21"/>
              <p:cNvSpPr>
                <a:spLocks/>
              </p:cNvSpPr>
              <p:nvPr/>
            </p:nvSpPr>
            <p:spPr bwMode="auto">
              <a:xfrm rot="20957424" flipH="1">
                <a:off x="1528" y="1756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" name="Arc 22"/>
              <p:cNvSpPr>
                <a:spLocks/>
              </p:cNvSpPr>
              <p:nvPr/>
            </p:nvSpPr>
            <p:spPr bwMode="auto">
              <a:xfrm rot="20957424" flipH="1">
                <a:off x="1769" y="1744"/>
                <a:ext cx="300" cy="1062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" name="Arc 23"/>
              <p:cNvSpPr>
                <a:spLocks/>
              </p:cNvSpPr>
              <p:nvPr/>
            </p:nvSpPr>
            <p:spPr bwMode="auto">
              <a:xfrm rot="20957424" flipH="1">
                <a:off x="2015" y="1750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3" name="Arc 24"/>
              <p:cNvSpPr>
                <a:spLocks/>
              </p:cNvSpPr>
              <p:nvPr/>
            </p:nvSpPr>
            <p:spPr bwMode="auto">
              <a:xfrm rot="20957424" flipH="1">
                <a:off x="2262" y="1750"/>
                <a:ext cx="299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4" name="Arc 25"/>
              <p:cNvSpPr>
                <a:spLocks/>
              </p:cNvSpPr>
              <p:nvPr/>
            </p:nvSpPr>
            <p:spPr bwMode="auto">
              <a:xfrm rot="20957424" flipH="1">
                <a:off x="2509" y="1750"/>
                <a:ext cx="298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5" name="Line 27"/>
              <p:cNvSpPr>
                <a:spLocks noChangeShapeType="1"/>
              </p:cNvSpPr>
              <p:nvPr/>
            </p:nvSpPr>
            <p:spPr bwMode="auto">
              <a:xfrm flipV="1">
                <a:off x="3120" y="1296"/>
                <a:ext cx="0" cy="96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6" name="Line 29"/>
              <p:cNvSpPr>
                <a:spLocks noChangeShapeType="1"/>
              </p:cNvSpPr>
              <p:nvPr/>
            </p:nvSpPr>
            <p:spPr bwMode="auto">
              <a:xfrm flipV="1">
                <a:off x="899" y="2278"/>
                <a:ext cx="0" cy="113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7" name="Line 36"/>
              <p:cNvSpPr>
                <a:spLocks noChangeShapeType="1"/>
              </p:cNvSpPr>
              <p:nvPr/>
            </p:nvSpPr>
            <p:spPr bwMode="auto">
              <a:xfrm>
                <a:off x="899" y="3069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8" name="Line 37"/>
              <p:cNvSpPr>
                <a:spLocks noChangeShapeType="1"/>
              </p:cNvSpPr>
              <p:nvPr/>
            </p:nvSpPr>
            <p:spPr bwMode="auto">
              <a:xfrm>
                <a:off x="899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9" name="Line 38"/>
              <p:cNvSpPr>
                <a:spLocks noChangeShapeType="1"/>
              </p:cNvSpPr>
              <p:nvPr/>
            </p:nvSpPr>
            <p:spPr bwMode="auto">
              <a:xfrm>
                <a:off x="1143" y="2208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0" name="Line 39"/>
              <p:cNvSpPr>
                <a:spLocks noChangeShapeType="1"/>
              </p:cNvSpPr>
              <p:nvPr/>
            </p:nvSpPr>
            <p:spPr bwMode="auto">
              <a:xfrm>
                <a:off x="1392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1" name="Line 40"/>
              <p:cNvSpPr>
                <a:spLocks noChangeShapeType="1"/>
              </p:cNvSpPr>
              <p:nvPr/>
            </p:nvSpPr>
            <p:spPr bwMode="auto">
              <a:xfrm>
                <a:off x="1635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" name="Line 41"/>
              <p:cNvSpPr>
                <a:spLocks noChangeShapeType="1"/>
              </p:cNvSpPr>
              <p:nvPr/>
            </p:nvSpPr>
            <p:spPr bwMode="auto">
              <a:xfrm>
                <a:off x="1886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" name="Line 42"/>
              <p:cNvSpPr>
                <a:spLocks noChangeShapeType="1"/>
              </p:cNvSpPr>
              <p:nvPr/>
            </p:nvSpPr>
            <p:spPr bwMode="auto">
              <a:xfrm>
                <a:off x="2135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4" name="Line 43"/>
              <p:cNvSpPr>
                <a:spLocks noChangeShapeType="1"/>
              </p:cNvSpPr>
              <p:nvPr/>
            </p:nvSpPr>
            <p:spPr bwMode="auto">
              <a:xfrm>
                <a:off x="2380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5" name="Line 44"/>
              <p:cNvSpPr>
                <a:spLocks noChangeShapeType="1"/>
              </p:cNvSpPr>
              <p:nvPr/>
            </p:nvSpPr>
            <p:spPr bwMode="auto">
              <a:xfrm>
                <a:off x="2626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6" name="Line 45"/>
              <p:cNvSpPr>
                <a:spLocks noChangeShapeType="1"/>
              </p:cNvSpPr>
              <p:nvPr/>
            </p:nvSpPr>
            <p:spPr bwMode="auto">
              <a:xfrm>
                <a:off x="2869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7" name="Line 46"/>
              <p:cNvSpPr>
                <a:spLocks noChangeShapeType="1"/>
              </p:cNvSpPr>
              <p:nvPr/>
            </p:nvSpPr>
            <p:spPr bwMode="auto">
              <a:xfrm>
                <a:off x="3120" y="1657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pic>
          <p:nvPicPr>
            <p:cNvPr id="88" name="Picture 48" descr="nam tay phai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0572" y="3800591"/>
              <a:ext cx="2438399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" name="Line 53"/>
            <p:cNvSpPr>
              <a:spLocks noChangeShapeType="1"/>
            </p:cNvSpPr>
            <p:nvPr/>
          </p:nvSpPr>
          <p:spPr bwMode="auto">
            <a:xfrm>
              <a:off x="10064085" y="3884334"/>
              <a:ext cx="3176" cy="457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" name="Line 90"/>
            <p:cNvSpPr>
              <a:spLocks noChangeShapeType="1"/>
            </p:cNvSpPr>
            <p:nvPr/>
          </p:nvSpPr>
          <p:spPr bwMode="auto">
            <a:xfrm rot="16200000">
              <a:off x="11355394" y="4405612"/>
              <a:ext cx="4762" cy="761999"/>
            </a:xfrm>
            <a:prstGeom prst="line">
              <a:avLst/>
            </a:prstGeom>
            <a:noFill/>
            <a:ln w="57150">
              <a:solidFill>
                <a:srgbClr val="339933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373346" y="3006522"/>
              <a:ext cx="5604562" cy="3800294"/>
              <a:chOff x="3373346" y="3006522"/>
              <a:chExt cx="5604562" cy="3800294"/>
            </a:xfrm>
          </p:grpSpPr>
          <p:sp>
            <p:nvSpPr>
              <p:cNvPr id="95" name="Line 54"/>
              <p:cNvSpPr>
                <a:spLocks noChangeShapeType="1"/>
              </p:cNvSpPr>
              <p:nvPr/>
            </p:nvSpPr>
            <p:spPr bwMode="auto">
              <a:xfrm rot="1500937">
                <a:off x="3659940" y="4379414"/>
                <a:ext cx="240708" cy="15784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6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459811" y="4634382"/>
                <a:ext cx="209005" cy="41992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7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373346" y="4900880"/>
                <a:ext cx="226656" cy="126851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8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405225" y="5220974"/>
                <a:ext cx="132384" cy="111876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9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537079" y="5551194"/>
                <a:ext cx="95426" cy="188538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0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636199" y="3773211"/>
                <a:ext cx="222121" cy="144142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1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16360" y="4896194"/>
                <a:ext cx="226656" cy="126851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20771" y="4599072"/>
                <a:ext cx="213062" cy="16726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21583" y="4316285"/>
                <a:ext cx="182542" cy="16433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4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84890" y="5222994"/>
                <a:ext cx="264544" cy="7399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5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739519" y="6036409"/>
                <a:ext cx="336445" cy="151003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6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744947" y="6686620"/>
                <a:ext cx="286668" cy="120196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427980" y="3006522"/>
                <a:ext cx="305011" cy="211818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8" name="Line 54"/>
              <p:cNvSpPr>
                <a:spLocks noChangeShapeType="1"/>
              </p:cNvSpPr>
              <p:nvPr/>
            </p:nvSpPr>
            <p:spPr bwMode="auto">
              <a:xfrm rot="1500937">
                <a:off x="8621685" y="5556179"/>
                <a:ext cx="356223" cy="40337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25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1032" y="42691"/>
            <a:ext cx="94517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2. Hãy xác định từ cực của kim nam châm trong các hình sau?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pic>
        <p:nvPicPr>
          <p:cNvPr id="94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8263569" flipV="1">
            <a:off x="3787842" y="1561440"/>
            <a:ext cx="2740948" cy="29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5" name="Group 94"/>
          <p:cNvGrpSpPr/>
          <p:nvPr/>
        </p:nvGrpSpPr>
        <p:grpSpPr>
          <a:xfrm>
            <a:off x="3923375" y="3681945"/>
            <a:ext cx="2783762" cy="691911"/>
            <a:chOff x="3535969" y="804053"/>
            <a:chExt cx="2630639" cy="707886"/>
          </a:xfrm>
        </p:grpSpPr>
        <p:sp>
          <p:nvSpPr>
            <p:cNvPr id="96" name="Text Box 41"/>
            <p:cNvSpPr txBox="1">
              <a:spLocks noChangeArrowheads="1"/>
            </p:cNvSpPr>
            <p:nvPr/>
          </p:nvSpPr>
          <p:spPr bwMode="auto">
            <a:xfrm>
              <a:off x="3535969" y="877512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97" name="Text Box 45"/>
            <p:cNvSpPr txBox="1">
              <a:spLocks noChangeArrowheads="1"/>
            </p:cNvSpPr>
            <p:nvPr/>
          </p:nvSpPr>
          <p:spPr bwMode="auto">
            <a:xfrm>
              <a:off x="5557008" y="804053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 rot="10800000">
            <a:off x="4362253" y="2823645"/>
            <a:ext cx="1665808" cy="203249"/>
            <a:chOff x="1263809" y="1462161"/>
            <a:chExt cx="1339231" cy="229804"/>
          </a:xfrm>
        </p:grpSpPr>
        <p:sp>
          <p:nvSpPr>
            <p:cNvPr id="99" name="Line 30"/>
            <p:cNvSpPr>
              <a:spLocks noChangeShapeType="1"/>
            </p:cNvSpPr>
            <p:nvPr/>
          </p:nvSpPr>
          <p:spPr bwMode="auto">
            <a:xfrm rot="13499720" flipH="1" flipV="1">
              <a:off x="1263809" y="1517758"/>
              <a:ext cx="188496" cy="169930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1" name="Line 30"/>
            <p:cNvSpPr>
              <a:spLocks noChangeShapeType="1"/>
            </p:cNvSpPr>
            <p:nvPr/>
          </p:nvSpPr>
          <p:spPr bwMode="auto">
            <a:xfrm rot="13499720" flipH="1" flipV="1">
              <a:off x="1636209" y="1513484"/>
              <a:ext cx="182417" cy="178481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" name="Line 30"/>
            <p:cNvSpPr>
              <a:spLocks noChangeShapeType="1"/>
            </p:cNvSpPr>
            <p:nvPr/>
          </p:nvSpPr>
          <p:spPr bwMode="auto">
            <a:xfrm rot="13499720" flipH="1" flipV="1">
              <a:off x="2200330" y="1498285"/>
              <a:ext cx="140401" cy="139603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" name="Line 30"/>
            <p:cNvSpPr>
              <a:spLocks noChangeShapeType="1"/>
            </p:cNvSpPr>
            <p:nvPr/>
          </p:nvSpPr>
          <p:spPr bwMode="auto">
            <a:xfrm rot="13499720" flipH="1" flipV="1">
              <a:off x="2479679" y="1462161"/>
              <a:ext cx="123361" cy="128559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4" name="Group 103"/>
          <p:cNvGrpSpPr/>
          <p:nvPr/>
        </p:nvGrpSpPr>
        <p:grpSpPr>
          <a:xfrm rot="10800000">
            <a:off x="2889618" y="2875597"/>
            <a:ext cx="4252559" cy="64592"/>
            <a:chOff x="114300" y="1664999"/>
            <a:chExt cx="3674654" cy="82650"/>
          </a:xfrm>
        </p:grpSpPr>
        <p:grpSp>
          <p:nvGrpSpPr>
            <p:cNvPr id="105" name="Group 104"/>
            <p:cNvGrpSpPr/>
            <p:nvPr/>
          </p:nvGrpSpPr>
          <p:grpSpPr>
            <a:xfrm>
              <a:off x="114300" y="1664999"/>
              <a:ext cx="3674654" cy="80674"/>
              <a:chOff x="114300" y="1664999"/>
              <a:chExt cx="3674654" cy="8067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917036" y="1676044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3167590" y="1664999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Straight Arrow Connector 105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836487" y="2610185"/>
            <a:ext cx="2614021" cy="629367"/>
            <a:chOff x="2277307" y="1104596"/>
            <a:chExt cx="4167125" cy="629367"/>
          </a:xfrm>
        </p:grpSpPr>
        <p:sp>
          <p:nvSpPr>
            <p:cNvPr id="111" name="Text Box 30"/>
            <p:cNvSpPr txBox="1">
              <a:spLocks noChangeArrowheads="1"/>
            </p:cNvSpPr>
            <p:nvPr/>
          </p:nvSpPr>
          <p:spPr bwMode="auto">
            <a:xfrm>
              <a:off x="6032140" y="1104596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12" name="Text Box 31"/>
            <p:cNvSpPr txBox="1">
              <a:spLocks noChangeArrowheads="1"/>
            </p:cNvSpPr>
            <p:nvPr/>
          </p:nvSpPr>
          <p:spPr bwMode="auto">
            <a:xfrm>
              <a:off x="2277307" y="1149188"/>
              <a:ext cx="48122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113" name="AutoShape 28"/>
          <p:cNvSpPr>
            <a:spLocks noChangeArrowheads="1"/>
          </p:cNvSpPr>
          <p:nvPr/>
        </p:nvSpPr>
        <p:spPr bwMode="auto">
          <a:xfrm rot="16200000">
            <a:off x="7406586" y="2475771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4" name="AutoShape 29"/>
          <p:cNvSpPr>
            <a:spLocks noChangeArrowheads="1"/>
          </p:cNvSpPr>
          <p:nvPr/>
        </p:nvSpPr>
        <p:spPr bwMode="auto">
          <a:xfrm rot="5400000">
            <a:off x="8214905" y="2475771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6" name="TextBox 115"/>
          <p:cNvSpPr txBox="1"/>
          <p:nvPr/>
        </p:nvSpPr>
        <p:spPr>
          <a:xfrm>
            <a:off x="4883318" y="4291988"/>
            <a:ext cx="156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4</a:t>
            </a:r>
            <a:endParaRPr lang="vi-VN" sz="2400" b="1" i="1" dirty="0"/>
          </a:p>
        </p:txBody>
      </p:sp>
      <p:pic>
        <p:nvPicPr>
          <p:cNvPr id="24" name="Picture 23" descr="nam tay phai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57972" y="1831138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273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015EE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WordArt 3"/>
          <p:cNvSpPr>
            <a:spLocks noChangeArrowheads="1" noChangeShapeType="1" noTextEdit="1"/>
          </p:cNvSpPr>
          <p:nvPr/>
        </p:nvSpPr>
        <p:spPr bwMode="auto">
          <a:xfrm>
            <a:off x="4419600" y="533400"/>
            <a:ext cx="3429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i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cxnSp>
        <p:nvCxnSpPr>
          <p:cNvPr id="20484" name="AutoShape 4"/>
          <p:cNvCxnSpPr>
            <a:cxnSpLocks noChangeShapeType="1"/>
          </p:cNvCxnSpPr>
          <p:nvPr/>
        </p:nvCxnSpPr>
        <p:spPr bwMode="auto">
          <a:xfrm>
            <a:off x="15240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33266" y="1825625"/>
            <a:ext cx="8761862" cy="4351338"/>
          </a:xfrm>
          <a:noFill/>
        </p:spPr>
        <p:txBody>
          <a:bodyPr/>
          <a:lstStyle/>
          <a:p>
            <a:pPr marL="609600" indent="-609600">
              <a:buAutoNum type="arabicPeriod"/>
            </a:pPr>
            <a:r>
              <a:rPr lang="en-US" altLang="vi-VN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Học qui tắc nắm tay phải</a:t>
            </a:r>
          </a:p>
          <a:p>
            <a:pPr marL="609600" indent="-609600">
              <a:buAutoNum type="arabicPeriod"/>
            </a:pPr>
            <a:r>
              <a:rPr lang="en-US" altLang="vi-VN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Ôn lại quy tắc bàn tay trái</a:t>
            </a:r>
          </a:p>
          <a:p>
            <a:pPr marL="609600" indent="-609600">
              <a:buAutoNum type="arabicPeriod"/>
            </a:pPr>
            <a:r>
              <a:rPr lang="en-US" altLang="vi-VN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Làm đề cương ôn tập thi học kì 1</a:t>
            </a:r>
          </a:p>
          <a:p>
            <a:pPr marL="609600" indent="-609600">
              <a:buNone/>
            </a:pPr>
            <a:endParaRPr lang="en-US" altLang="vi-VN" b="1" i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09600" indent="-609600"/>
            <a:endParaRPr lang="en-US" altLang="vi-VN" b="1" i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0486" name="Group 8"/>
          <p:cNvGrpSpPr>
            <a:grpSpLocks/>
          </p:cNvGrpSpPr>
          <p:nvPr/>
        </p:nvGrpSpPr>
        <p:grpSpPr bwMode="auto">
          <a:xfrm>
            <a:off x="3794078" y="3875964"/>
            <a:ext cx="5295331" cy="2105736"/>
            <a:chOff x="4130" y="2318"/>
            <a:chExt cx="2835" cy="1620"/>
          </a:xfrm>
        </p:grpSpPr>
        <p:sp>
          <p:nvSpPr>
            <p:cNvPr id="20487" name="Freeform 9"/>
            <p:cNvSpPr>
              <a:spLocks/>
            </p:cNvSpPr>
            <p:nvPr/>
          </p:nvSpPr>
          <p:spPr bwMode="auto">
            <a:xfrm>
              <a:off x="4130" y="2618"/>
              <a:ext cx="2835" cy="1186"/>
            </a:xfrm>
            <a:custGeom>
              <a:avLst/>
              <a:gdLst>
                <a:gd name="T0" fmla="*/ 2726 w 2835"/>
                <a:gd name="T1" fmla="*/ 335 h 1186"/>
                <a:gd name="T2" fmla="*/ 2549 w 2835"/>
                <a:gd name="T3" fmla="*/ 397 h 1186"/>
                <a:gd name="T4" fmla="*/ 2368 w 2835"/>
                <a:gd name="T5" fmla="*/ 459 h 1186"/>
                <a:gd name="T6" fmla="*/ 2185 w 2835"/>
                <a:gd name="T7" fmla="*/ 515 h 1186"/>
                <a:gd name="T8" fmla="*/ 2008 w 2835"/>
                <a:gd name="T9" fmla="*/ 567 h 1186"/>
                <a:gd name="T10" fmla="*/ 1840 w 2835"/>
                <a:gd name="T11" fmla="*/ 609 h 1186"/>
                <a:gd name="T12" fmla="*/ 1688 w 2835"/>
                <a:gd name="T13" fmla="*/ 645 h 1186"/>
                <a:gd name="T14" fmla="*/ 1556 w 2835"/>
                <a:gd name="T15" fmla="*/ 662 h 1186"/>
                <a:gd name="T16" fmla="*/ 1452 w 2835"/>
                <a:gd name="T17" fmla="*/ 669 h 1186"/>
                <a:gd name="T18" fmla="*/ 1377 w 2835"/>
                <a:gd name="T19" fmla="*/ 658 h 1186"/>
                <a:gd name="T20" fmla="*/ 1343 w 2835"/>
                <a:gd name="T21" fmla="*/ 630 h 1186"/>
                <a:gd name="T22" fmla="*/ 1327 w 2835"/>
                <a:gd name="T23" fmla="*/ 527 h 1186"/>
                <a:gd name="T24" fmla="*/ 1347 w 2835"/>
                <a:gd name="T25" fmla="*/ 424 h 1186"/>
                <a:gd name="T26" fmla="*/ 1318 w 2835"/>
                <a:gd name="T27" fmla="*/ 320 h 1186"/>
                <a:gd name="T28" fmla="*/ 1249 w 2835"/>
                <a:gd name="T29" fmla="*/ 227 h 1186"/>
                <a:gd name="T30" fmla="*/ 1182 w 2835"/>
                <a:gd name="T31" fmla="*/ 126 h 1186"/>
                <a:gd name="T32" fmla="*/ 1104 w 2835"/>
                <a:gd name="T33" fmla="*/ 40 h 1186"/>
                <a:gd name="T34" fmla="*/ 1001 w 2835"/>
                <a:gd name="T35" fmla="*/ 0 h 1186"/>
                <a:gd name="T36" fmla="*/ 861 w 2835"/>
                <a:gd name="T37" fmla="*/ 26 h 1186"/>
                <a:gd name="T38" fmla="*/ 704 w 2835"/>
                <a:gd name="T39" fmla="*/ 79 h 1186"/>
                <a:gd name="T40" fmla="*/ 595 w 2835"/>
                <a:gd name="T41" fmla="*/ 126 h 1186"/>
                <a:gd name="T42" fmla="*/ 509 w 2835"/>
                <a:gd name="T43" fmla="*/ 170 h 1186"/>
                <a:gd name="T44" fmla="*/ 413 w 2835"/>
                <a:gd name="T45" fmla="*/ 214 h 1186"/>
                <a:gd name="T46" fmla="*/ 276 w 2835"/>
                <a:gd name="T47" fmla="*/ 267 h 1186"/>
                <a:gd name="T48" fmla="*/ 69 w 2835"/>
                <a:gd name="T49" fmla="*/ 825 h 1186"/>
                <a:gd name="T50" fmla="*/ 250 w 2835"/>
                <a:gd name="T51" fmla="*/ 757 h 1186"/>
                <a:gd name="T52" fmla="*/ 400 w 2835"/>
                <a:gd name="T53" fmla="*/ 698 h 1186"/>
                <a:gd name="T54" fmla="*/ 538 w 2835"/>
                <a:gd name="T55" fmla="*/ 654 h 1186"/>
                <a:gd name="T56" fmla="*/ 670 w 2835"/>
                <a:gd name="T57" fmla="*/ 609 h 1186"/>
                <a:gd name="T58" fmla="*/ 818 w 2835"/>
                <a:gd name="T59" fmla="*/ 573 h 1186"/>
                <a:gd name="T60" fmla="*/ 791 w 2835"/>
                <a:gd name="T61" fmla="*/ 812 h 1186"/>
                <a:gd name="T62" fmla="*/ 784 w 2835"/>
                <a:gd name="T63" fmla="*/ 959 h 1186"/>
                <a:gd name="T64" fmla="*/ 832 w 2835"/>
                <a:gd name="T65" fmla="*/ 1052 h 1186"/>
                <a:gd name="T66" fmla="*/ 910 w 2835"/>
                <a:gd name="T67" fmla="*/ 1125 h 1186"/>
                <a:gd name="T68" fmla="*/ 1014 w 2835"/>
                <a:gd name="T69" fmla="*/ 1171 h 1186"/>
                <a:gd name="T70" fmla="*/ 1126 w 2835"/>
                <a:gd name="T71" fmla="*/ 1186 h 1186"/>
                <a:gd name="T72" fmla="*/ 1231 w 2835"/>
                <a:gd name="T73" fmla="*/ 1171 h 1186"/>
                <a:gd name="T74" fmla="*/ 1328 w 2835"/>
                <a:gd name="T75" fmla="*/ 1157 h 1186"/>
                <a:gd name="T76" fmla="*/ 1436 w 2835"/>
                <a:gd name="T77" fmla="*/ 1145 h 1186"/>
                <a:gd name="T78" fmla="*/ 1557 w 2835"/>
                <a:gd name="T79" fmla="*/ 1127 h 1186"/>
                <a:gd name="T80" fmla="*/ 1688 w 2835"/>
                <a:gd name="T81" fmla="*/ 1107 h 1186"/>
                <a:gd name="T82" fmla="*/ 1829 w 2835"/>
                <a:gd name="T83" fmla="*/ 1082 h 1186"/>
                <a:gd name="T84" fmla="*/ 1971 w 2835"/>
                <a:gd name="T85" fmla="*/ 1053 h 1186"/>
                <a:gd name="T86" fmla="*/ 2118 w 2835"/>
                <a:gd name="T87" fmla="*/ 1021 h 1186"/>
                <a:gd name="T88" fmla="*/ 2269 w 2835"/>
                <a:gd name="T89" fmla="*/ 981 h 1186"/>
                <a:gd name="T90" fmla="*/ 2418 w 2835"/>
                <a:gd name="T91" fmla="*/ 935 h 1186"/>
                <a:gd name="T92" fmla="*/ 2568 w 2835"/>
                <a:gd name="T93" fmla="*/ 884 h 1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835"/>
                <a:gd name="T142" fmla="*/ 0 h 1186"/>
                <a:gd name="T143" fmla="*/ 2835 w 2835"/>
                <a:gd name="T144" fmla="*/ 1186 h 1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835" h="1186">
                  <a:moveTo>
                    <a:pt x="2835" y="293"/>
                  </a:moveTo>
                  <a:lnTo>
                    <a:pt x="2782" y="312"/>
                  </a:lnTo>
                  <a:lnTo>
                    <a:pt x="2726" y="335"/>
                  </a:lnTo>
                  <a:lnTo>
                    <a:pt x="2668" y="355"/>
                  </a:lnTo>
                  <a:lnTo>
                    <a:pt x="2609" y="377"/>
                  </a:lnTo>
                  <a:lnTo>
                    <a:pt x="2549" y="397"/>
                  </a:lnTo>
                  <a:lnTo>
                    <a:pt x="2490" y="417"/>
                  </a:lnTo>
                  <a:lnTo>
                    <a:pt x="2430" y="440"/>
                  </a:lnTo>
                  <a:lnTo>
                    <a:pt x="2368" y="459"/>
                  </a:lnTo>
                  <a:lnTo>
                    <a:pt x="2307" y="478"/>
                  </a:lnTo>
                  <a:lnTo>
                    <a:pt x="2247" y="498"/>
                  </a:lnTo>
                  <a:lnTo>
                    <a:pt x="2185" y="515"/>
                  </a:lnTo>
                  <a:lnTo>
                    <a:pt x="2125" y="534"/>
                  </a:lnTo>
                  <a:lnTo>
                    <a:pt x="2067" y="553"/>
                  </a:lnTo>
                  <a:lnTo>
                    <a:pt x="2008" y="567"/>
                  </a:lnTo>
                  <a:lnTo>
                    <a:pt x="1952" y="583"/>
                  </a:lnTo>
                  <a:lnTo>
                    <a:pt x="1895" y="596"/>
                  </a:lnTo>
                  <a:lnTo>
                    <a:pt x="1840" y="609"/>
                  </a:lnTo>
                  <a:lnTo>
                    <a:pt x="1788" y="622"/>
                  </a:lnTo>
                  <a:lnTo>
                    <a:pt x="1737" y="635"/>
                  </a:lnTo>
                  <a:lnTo>
                    <a:pt x="1688" y="645"/>
                  </a:lnTo>
                  <a:lnTo>
                    <a:pt x="1640" y="654"/>
                  </a:lnTo>
                  <a:lnTo>
                    <a:pt x="1597" y="658"/>
                  </a:lnTo>
                  <a:lnTo>
                    <a:pt x="1556" y="662"/>
                  </a:lnTo>
                  <a:lnTo>
                    <a:pt x="1520" y="668"/>
                  </a:lnTo>
                  <a:lnTo>
                    <a:pt x="1485" y="669"/>
                  </a:lnTo>
                  <a:lnTo>
                    <a:pt x="1452" y="669"/>
                  </a:lnTo>
                  <a:lnTo>
                    <a:pt x="1423" y="668"/>
                  </a:lnTo>
                  <a:lnTo>
                    <a:pt x="1399" y="662"/>
                  </a:lnTo>
                  <a:lnTo>
                    <a:pt x="1377" y="658"/>
                  </a:lnTo>
                  <a:lnTo>
                    <a:pt x="1363" y="654"/>
                  </a:lnTo>
                  <a:lnTo>
                    <a:pt x="1348" y="641"/>
                  </a:lnTo>
                  <a:lnTo>
                    <a:pt x="1343" y="630"/>
                  </a:lnTo>
                  <a:lnTo>
                    <a:pt x="1328" y="593"/>
                  </a:lnTo>
                  <a:lnTo>
                    <a:pt x="1321" y="561"/>
                  </a:lnTo>
                  <a:lnTo>
                    <a:pt x="1327" y="527"/>
                  </a:lnTo>
                  <a:lnTo>
                    <a:pt x="1333" y="493"/>
                  </a:lnTo>
                  <a:lnTo>
                    <a:pt x="1341" y="460"/>
                  </a:lnTo>
                  <a:lnTo>
                    <a:pt x="1347" y="424"/>
                  </a:lnTo>
                  <a:lnTo>
                    <a:pt x="1348" y="387"/>
                  </a:lnTo>
                  <a:lnTo>
                    <a:pt x="1343" y="349"/>
                  </a:lnTo>
                  <a:lnTo>
                    <a:pt x="1318" y="320"/>
                  </a:lnTo>
                  <a:lnTo>
                    <a:pt x="1295" y="293"/>
                  </a:lnTo>
                  <a:lnTo>
                    <a:pt x="1271" y="263"/>
                  </a:lnTo>
                  <a:lnTo>
                    <a:pt x="1249" y="227"/>
                  </a:lnTo>
                  <a:lnTo>
                    <a:pt x="1228" y="192"/>
                  </a:lnTo>
                  <a:lnTo>
                    <a:pt x="1206" y="159"/>
                  </a:lnTo>
                  <a:lnTo>
                    <a:pt x="1182" y="126"/>
                  </a:lnTo>
                  <a:lnTo>
                    <a:pt x="1157" y="94"/>
                  </a:lnTo>
                  <a:lnTo>
                    <a:pt x="1131" y="66"/>
                  </a:lnTo>
                  <a:lnTo>
                    <a:pt x="1104" y="40"/>
                  </a:lnTo>
                  <a:lnTo>
                    <a:pt x="1071" y="20"/>
                  </a:lnTo>
                  <a:lnTo>
                    <a:pt x="1039" y="7"/>
                  </a:lnTo>
                  <a:lnTo>
                    <a:pt x="1001" y="0"/>
                  </a:lnTo>
                  <a:lnTo>
                    <a:pt x="959" y="0"/>
                  </a:lnTo>
                  <a:lnTo>
                    <a:pt x="913" y="9"/>
                  </a:lnTo>
                  <a:lnTo>
                    <a:pt x="861" y="26"/>
                  </a:lnTo>
                  <a:lnTo>
                    <a:pt x="802" y="45"/>
                  </a:lnTo>
                  <a:lnTo>
                    <a:pt x="750" y="64"/>
                  </a:lnTo>
                  <a:lnTo>
                    <a:pt x="704" y="79"/>
                  </a:lnTo>
                  <a:lnTo>
                    <a:pt x="663" y="94"/>
                  </a:lnTo>
                  <a:lnTo>
                    <a:pt x="628" y="110"/>
                  </a:lnTo>
                  <a:lnTo>
                    <a:pt x="595" y="126"/>
                  </a:lnTo>
                  <a:lnTo>
                    <a:pt x="565" y="140"/>
                  </a:lnTo>
                  <a:lnTo>
                    <a:pt x="538" y="154"/>
                  </a:lnTo>
                  <a:lnTo>
                    <a:pt x="509" y="170"/>
                  </a:lnTo>
                  <a:lnTo>
                    <a:pt x="479" y="183"/>
                  </a:lnTo>
                  <a:lnTo>
                    <a:pt x="447" y="199"/>
                  </a:lnTo>
                  <a:lnTo>
                    <a:pt x="413" y="214"/>
                  </a:lnTo>
                  <a:lnTo>
                    <a:pt x="372" y="229"/>
                  </a:lnTo>
                  <a:lnTo>
                    <a:pt x="329" y="248"/>
                  </a:lnTo>
                  <a:lnTo>
                    <a:pt x="276" y="267"/>
                  </a:lnTo>
                  <a:lnTo>
                    <a:pt x="217" y="284"/>
                  </a:lnTo>
                  <a:lnTo>
                    <a:pt x="0" y="848"/>
                  </a:lnTo>
                  <a:lnTo>
                    <a:pt x="69" y="825"/>
                  </a:lnTo>
                  <a:lnTo>
                    <a:pt x="132" y="799"/>
                  </a:lnTo>
                  <a:lnTo>
                    <a:pt x="194" y="776"/>
                  </a:lnTo>
                  <a:lnTo>
                    <a:pt x="250" y="757"/>
                  </a:lnTo>
                  <a:lnTo>
                    <a:pt x="303" y="737"/>
                  </a:lnTo>
                  <a:lnTo>
                    <a:pt x="352" y="716"/>
                  </a:lnTo>
                  <a:lnTo>
                    <a:pt x="400" y="698"/>
                  </a:lnTo>
                  <a:lnTo>
                    <a:pt x="447" y="682"/>
                  </a:lnTo>
                  <a:lnTo>
                    <a:pt x="492" y="668"/>
                  </a:lnTo>
                  <a:lnTo>
                    <a:pt x="538" y="654"/>
                  </a:lnTo>
                  <a:lnTo>
                    <a:pt x="581" y="636"/>
                  </a:lnTo>
                  <a:lnTo>
                    <a:pt x="625" y="622"/>
                  </a:lnTo>
                  <a:lnTo>
                    <a:pt x="670" y="609"/>
                  </a:lnTo>
                  <a:lnTo>
                    <a:pt x="717" y="597"/>
                  </a:lnTo>
                  <a:lnTo>
                    <a:pt x="765" y="584"/>
                  </a:lnTo>
                  <a:lnTo>
                    <a:pt x="818" y="573"/>
                  </a:lnTo>
                  <a:lnTo>
                    <a:pt x="819" y="649"/>
                  </a:lnTo>
                  <a:lnTo>
                    <a:pt x="809" y="731"/>
                  </a:lnTo>
                  <a:lnTo>
                    <a:pt x="791" y="812"/>
                  </a:lnTo>
                  <a:lnTo>
                    <a:pt x="779" y="894"/>
                  </a:lnTo>
                  <a:lnTo>
                    <a:pt x="781" y="929"/>
                  </a:lnTo>
                  <a:lnTo>
                    <a:pt x="784" y="959"/>
                  </a:lnTo>
                  <a:lnTo>
                    <a:pt x="798" y="993"/>
                  </a:lnTo>
                  <a:lnTo>
                    <a:pt x="814" y="1023"/>
                  </a:lnTo>
                  <a:lnTo>
                    <a:pt x="832" y="1052"/>
                  </a:lnTo>
                  <a:lnTo>
                    <a:pt x="854" y="1078"/>
                  </a:lnTo>
                  <a:lnTo>
                    <a:pt x="881" y="1102"/>
                  </a:lnTo>
                  <a:lnTo>
                    <a:pt x="910" y="1125"/>
                  </a:lnTo>
                  <a:lnTo>
                    <a:pt x="943" y="1144"/>
                  </a:lnTo>
                  <a:lnTo>
                    <a:pt x="976" y="1160"/>
                  </a:lnTo>
                  <a:lnTo>
                    <a:pt x="1014" y="1171"/>
                  </a:lnTo>
                  <a:lnTo>
                    <a:pt x="1051" y="1182"/>
                  </a:lnTo>
                  <a:lnTo>
                    <a:pt x="1087" y="1186"/>
                  </a:lnTo>
                  <a:lnTo>
                    <a:pt x="1126" y="1186"/>
                  </a:lnTo>
                  <a:lnTo>
                    <a:pt x="1163" y="1184"/>
                  </a:lnTo>
                  <a:lnTo>
                    <a:pt x="1202" y="1176"/>
                  </a:lnTo>
                  <a:lnTo>
                    <a:pt x="1231" y="1171"/>
                  </a:lnTo>
                  <a:lnTo>
                    <a:pt x="1261" y="1167"/>
                  </a:lnTo>
                  <a:lnTo>
                    <a:pt x="1294" y="1163"/>
                  </a:lnTo>
                  <a:lnTo>
                    <a:pt x="1328" y="1157"/>
                  </a:lnTo>
                  <a:lnTo>
                    <a:pt x="1363" y="1154"/>
                  </a:lnTo>
                  <a:lnTo>
                    <a:pt x="1399" y="1148"/>
                  </a:lnTo>
                  <a:lnTo>
                    <a:pt x="1436" y="1145"/>
                  </a:lnTo>
                  <a:lnTo>
                    <a:pt x="1475" y="1140"/>
                  </a:lnTo>
                  <a:lnTo>
                    <a:pt x="1517" y="1134"/>
                  </a:lnTo>
                  <a:lnTo>
                    <a:pt x="1557" y="1127"/>
                  </a:lnTo>
                  <a:lnTo>
                    <a:pt x="1602" y="1121"/>
                  </a:lnTo>
                  <a:lnTo>
                    <a:pt x="1645" y="1114"/>
                  </a:lnTo>
                  <a:lnTo>
                    <a:pt x="1688" y="1107"/>
                  </a:lnTo>
                  <a:lnTo>
                    <a:pt x="1734" y="1099"/>
                  </a:lnTo>
                  <a:lnTo>
                    <a:pt x="1780" y="1091"/>
                  </a:lnTo>
                  <a:lnTo>
                    <a:pt x="1829" y="1082"/>
                  </a:lnTo>
                  <a:lnTo>
                    <a:pt x="1875" y="1073"/>
                  </a:lnTo>
                  <a:lnTo>
                    <a:pt x="1924" y="1063"/>
                  </a:lnTo>
                  <a:lnTo>
                    <a:pt x="1971" y="1053"/>
                  </a:lnTo>
                  <a:lnTo>
                    <a:pt x="2021" y="1044"/>
                  </a:lnTo>
                  <a:lnTo>
                    <a:pt x="2070" y="1034"/>
                  </a:lnTo>
                  <a:lnTo>
                    <a:pt x="2118" y="1021"/>
                  </a:lnTo>
                  <a:lnTo>
                    <a:pt x="2168" y="1008"/>
                  </a:lnTo>
                  <a:lnTo>
                    <a:pt x="2218" y="994"/>
                  </a:lnTo>
                  <a:lnTo>
                    <a:pt x="2269" y="981"/>
                  </a:lnTo>
                  <a:lnTo>
                    <a:pt x="2319" y="967"/>
                  </a:lnTo>
                  <a:lnTo>
                    <a:pt x="2368" y="951"/>
                  </a:lnTo>
                  <a:lnTo>
                    <a:pt x="2418" y="935"/>
                  </a:lnTo>
                  <a:lnTo>
                    <a:pt x="2468" y="922"/>
                  </a:lnTo>
                  <a:lnTo>
                    <a:pt x="2517" y="900"/>
                  </a:lnTo>
                  <a:lnTo>
                    <a:pt x="2568" y="884"/>
                  </a:lnTo>
                  <a:lnTo>
                    <a:pt x="2616" y="864"/>
                  </a:lnTo>
                  <a:lnTo>
                    <a:pt x="2835" y="293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88" name="Freeform 10"/>
            <p:cNvSpPr>
              <a:spLocks/>
            </p:cNvSpPr>
            <p:nvPr/>
          </p:nvSpPr>
          <p:spPr bwMode="auto">
            <a:xfrm>
              <a:off x="4672" y="2318"/>
              <a:ext cx="975" cy="1105"/>
            </a:xfrm>
            <a:custGeom>
              <a:avLst/>
              <a:gdLst>
                <a:gd name="T0" fmla="*/ 975 w 975"/>
                <a:gd name="T1" fmla="*/ 0 h 1105"/>
                <a:gd name="T2" fmla="*/ 877 w 975"/>
                <a:gd name="T3" fmla="*/ 23 h 1105"/>
                <a:gd name="T4" fmla="*/ 785 w 975"/>
                <a:gd name="T5" fmla="*/ 56 h 1105"/>
                <a:gd name="T6" fmla="*/ 690 w 975"/>
                <a:gd name="T7" fmla="*/ 102 h 1105"/>
                <a:gd name="T8" fmla="*/ 601 w 975"/>
                <a:gd name="T9" fmla="*/ 153 h 1105"/>
                <a:gd name="T10" fmla="*/ 516 w 975"/>
                <a:gd name="T11" fmla="*/ 212 h 1105"/>
                <a:gd name="T12" fmla="*/ 436 w 975"/>
                <a:gd name="T13" fmla="*/ 283 h 1105"/>
                <a:gd name="T14" fmla="*/ 359 w 975"/>
                <a:gd name="T15" fmla="*/ 355 h 1105"/>
                <a:gd name="T16" fmla="*/ 290 w 975"/>
                <a:gd name="T17" fmla="*/ 431 h 1105"/>
                <a:gd name="T18" fmla="*/ 226 w 975"/>
                <a:gd name="T19" fmla="*/ 512 h 1105"/>
                <a:gd name="T20" fmla="*/ 170 w 975"/>
                <a:gd name="T21" fmla="*/ 597 h 1105"/>
                <a:gd name="T22" fmla="*/ 118 w 975"/>
                <a:gd name="T23" fmla="*/ 684 h 1105"/>
                <a:gd name="T24" fmla="*/ 78 w 975"/>
                <a:gd name="T25" fmla="*/ 772 h 1105"/>
                <a:gd name="T26" fmla="*/ 43 w 975"/>
                <a:gd name="T27" fmla="*/ 857 h 1105"/>
                <a:gd name="T28" fmla="*/ 19 w 975"/>
                <a:gd name="T29" fmla="*/ 945 h 1105"/>
                <a:gd name="T30" fmla="*/ 4 w 975"/>
                <a:gd name="T31" fmla="*/ 1026 h 1105"/>
                <a:gd name="T32" fmla="*/ 0 w 975"/>
                <a:gd name="T33" fmla="*/ 1105 h 1105"/>
                <a:gd name="T34" fmla="*/ 9 w 975"/>
                <a:gd name="T35" fmla="*/ 1080 h 1105"/>
                <a:gd name="T36" fmla="*/ 14 w 975"/>
                <a:gd name="T37" fmla="*/ 1055 h 1105"/>
                <a:gd name="T38" fmla="*/ 19 w 975"/>
                <a:gd name="T39" fmla="*/ 1036 h 1105"/>
                <a:gd name="T40" fmla="*/ 29 w 975"/>
                <a:gd name="T41" fmla="*/ 1021 h 1105"/>
                <a:gd name="T42" fmla="*/ 23 w 975"/>
                <a:gd name="T43" fmla="*/ 1000 h 1105"/>
                <a:gd name="T44" fmla="*/ 23 w 975"/>
                <a:gd name="T45" fmla="*/ 969 h 1105"/>
                <a:gd name="T46" fmla="*/ 32 w 975"/>
                <a:gd name="T47" fmla="*/ 935 h 1105"/>
                <a:gd name="T48" fmla="*/ 52 w 975"/>
                <a:gd name="T49" fmla="*/ 896 h 1105"/>
                <a:gd name="T50" fmla="*/ 86 w 975"/>
                <a:gd name="T51" fmla="*/ 866 h 1105"/>
                <a:gd name="T52" fmla="*/ 138 w 975"/>
                <a:gd name="T53" fmla="*/ 841 h 1105"/>
                <a:gd name="T54" fmla="*/ 208 w 975"/>
                <a:gd name="T55" fmla="*/ 828 h 1105"/>
                <a:gd name="T56" fmla="*/ 299 w 975"/>
                <a:gd name="T57" fmla="*/ 835 h 1105"/>
                <a:gd name="T58" fmla="*/ 322 w 975"/>
                <a:gd name="T59" fmla="*/ 802 h 1105"/>
                <a:gd name="T60" fmla="*/ 359 w 975"/>
                <a:gd name="T61" fmla="*/ 750 h 1105"/>
                <a:gd name="T62" fmla="*/ 408 w 975"/>
                <a:gd name="T63" fmla="*/ 687 h 1105"/>
                <a:gd name="T64" fmla="*/ 463 w 975"/>
                <a:gd name="T65" fmla="*/ 620 h 1105"/>
                <a:gd name="T66" fmla="*/ 518 w 975"/>
                <a:gd name="T67" fmla="*/ 563 h 1105"/>
                <a:gd name="T68" fmla="*/ 572 w 975"/>
                <a:gd name="T69" fmla="*/ 514 h 1105"/>
                <a:gd name="T70" fmla="*/ 614 w 975"/>
                <a:gd name="T71" fmla="*/ 490 h 1105"/>
                <a:gd name="T72" fmla="*/ 643 w 975"/>
                <a:gd name="T73" fmla="*/ 492 h 1105"/>
                <a:gd name="T74" fmla="*/ 630 w 975"/>
                <a:gd name="T75" fmla="*/ 479 h 1105"/>
                <a:gd name="T76" fmla="*/ 612 w 975"/>
                <a:gd name="T77" fmla="*/ 470 h 1105"/>
                <a:gd name="T78" fmla="*/ 592 w 975"/>
                <a:gd name="T79" fmla="*/ 466 h 1105"/>
                <a:gd name="T80" fmla="*/ 572 w 975"/>
                <a:gd name="T81" fmla="*/ 466 h 1105"/>
                <a:gd name="T82" fmla="*/ 548 w 975"/>
                <a:gd name="T83" fmla="*/ 467 h 1105"/>
                <a:gd name="T84" fmla="*/ 520 w 975"/>
                <a:gd name="T85" fmla="*/ 475 h 1105"/>
                <a:gd name="T86" fmla="*/ 495 w 975"/>
                <a:gd name="T87" fmla="*/ 486 h 1105"/>
                <a:gd name="T88" fmla="*/ 469 w 975"/>
                <a:gd name="T89" fmla="*/ 499 h 1105"/>
                <a:gd name="T90" fmla="*/ 484 w 975"/>
                <a:gd name="T91" fmla="*/ 483 h 1105"/>
                <a:gd name="T92" fmla="*/ 502 w 975"/>
                <a:gd name="T93" fmla="*/ 467 h 1105"/>
                <a:gd name="T94" fmla="*/ 525 w 975"/>
                <a:gd name="T95" fmla="*/ 454 h 1105"/>
                <a:gd name="T96" fmla="*/ 549 w 975"/>
                <a:gd name="T97" fmla="*/ 440 h 1105"/>
                <a:gd name="T98" fmla="*/ 576 w 975"/>
                <a:gd name="T99" fmla="*/ 428 h 1105"/>
                <a:gd name="T100" fmla="*/ 604 w 975"/>
                <a:gd name="T101" fmla="*/ 423 h 1105"/>
                <a:gd name="T102" fmla="*/ 631 w 975"/>
                <a:gd name="T103" fmla="*/ 421 h 1105"/>
                <a:gd name="T104" fmla="*/ 660 w 975"/>
                <a:gd name="T105" fmla="*/ 423 h 1105"/>
                <a:gd name="T106" fmla="*/ 658 w 975"/>
                <a:gd name="T107" fmla="*/ 398 h 1105"/>
                <a:gd name="T108" fmla="*/ 663 w 975"/>
                <a:gd name="T109" fmla="*/ 368 h 1105"/>
                <a:gd name="T110" fmla="*/ 676 w 975"/>
                <a:gd name="T111" fmla="*/ 326 h 1105"/>
                <a:gd name="T112" fmla="*/ 697 w 975"/>
                <a:gd name="T113" fmla="*/ 281 h 1105"/>
                <a:gd name="T114" fmla="*/ 736 w 975"/>
                <a:gd name="T115" fmla="*/ 226 h 1105"/>
                <a:gd name="T116" fmla="*/ 794 w 975"/>
                <a:gd name="T117" fmla="*/ 163 h 1105"/>
                <a:gd name="T118" fmla="*/ 870 w 975"/>
                <a:gd name="T119" fmla="*/ 87 h 1105"/>
                <a:gd name="T120" fmla="*/ 975 w 975"/>
                <a:gd name="T121" fmla="*/ 0 h 110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75"/>
                <a:gd name="T184" fmla="*/ 0 h 1105"/>
                <a:gd name="T185" fmla="*/ 975 w 975"/>
                <a:gd name="T186" fmla="*/ 1105 h 110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75" h="1105">
                  <a:moveTo>
                    <a:pt x="975" y="0"/>
                  </a:moveTo>
                  <a:lnTo>
                    <a:pt x="877" y="23"/>
                  </a:lnTo>
                  <a:lnTo>
                    <a:pt x="785" y="56"/>
                  </a:lnTo>
                  <a:lnTo>
                    <a:pt x="690" y="102"/>
                  </a:lnTo>
                  <a:lnTo>
                    <a:pt x="601" y="153"/>
                  </a:lnTo>
                  <a:lnTo>
                    <a:pt x="516" y="212"/>
                  </a:lnTo>
                  <a:lnTo>
                    <a:pt x="436" y="283"/>
                  </a:lnTo>
                  <a:lnTo>
                    <a:pt x="359" y="355"/>
                  </a:lnTo>
                  <a:lnTo>
                    <a:pt x="290" y="431"/>
                  </a:lnTo>
                  <a:lnTo>
                    <a:pt x="226" y="512"/>
                  </a:lnTo>
                  <a:lnTo>
                    <a:pt x="170" y="597"/>
                  </a:lnTo>
                  <a:lnTo>
                    <a:pt x="118" y="684"/>
                  </a:lnTo>
                  <a:lnTo>
                    <a:pt x="78" y="772"/>
                  </a:lnTo>
                  <a:lnTo>
                    <a:pt x="43" y="857"/>
                  </a:lnTo>
                  <a:lnTo>
                    <a:pt x="19" y="945"/>
                  </a:lnTo>
                  <a:lnTo>
                    <a:pt x="4" y="1026"/>
                  </a:lnTo>
                  <a:lnTo>
                    <a:pt x="0" y="1105"/>
                  </a:lnTo>
                  <a:lnTo>
                    <a:pt x="9" y="1080"/>
                  </a:lnTo>
                  <a:lnTo>
                    <a:pt x="14" y="1055"/>
                  </a:lnTo>
                  <a:lnTo>
                    <a:pt x="19" y="1036"/>
                  </a:lnTo>
                  <a:lnTo>
                    <a:pt x="29" y="1021"/>
                  </a:lnTo>
                  <a:lnTo>
                    <a:pt x="23" y="1000"/>
                  </a:lnTo>
                  <a:lnTo>
                    <a:pt x="23" y="969"/>
                  </a:lnTo>
                  <a:lnTo>
                    <a:pt x="32" y="935"/>
                  </a:lnTo>
                  <a:lnTo>
                    <a:pt x="52" y="896"/>
                  </a:lnTo>
                  <a:lnTo>
                    <a:pt x="86" y="866"/>
                  </a:lnTo>
                  <a:lnTo>
                    <a:pt x="138" y="841"/>
                  </a:lnTo>
                  <a:lnTo>
                    <a:pt x="208" y="828"/>
                  </a:lnTo>
                  <a:lnTo>
                    <a:pt x="299" y="835"/>
                  </a:lnTo>
                  <a:lnTo>
                    <a:pt x="322" y="802"/>
                  </a:lnTo>
                  <a:lnTo>
                    <a:pt x="359" y="750"/>
                  </a:lnTo>
                  <a:lnTo>
                    <a:pt x="408" y="687"/>
                  </a:lnTo>
                  <a:lnTo>
                    <a:pt x="463" y="620"/>
                  </a:lnTo>
                  <a:lnTo>
                    <a:pt x="518" y="563"/>
                  </a:lnTo>
                  <a:lnTo>
                    <a:pt x="572" y="514"/>
                  </a:lnTo>
                  <a:lnTo>
                    <a:pt x="614" y="490"/>
                  </a:lnTo>
                  <a:lnTo>
                    <a:pt x="643" y="492"/>
                  </a:lnTo>
                  <a:lnTo>
                    <a:pt x="630" y="479"/>
                  </a:lnTo>
                  <a:lnTo>
                    <a:pt x="612" y="470"/>
                  </a:lnTo>
                  <a:lnTo>
                    <a:pt x="592" y="466"/>
                  </a:lnTo>
                  <a:lnTo>
                    <a:pt x="572" y="466"/>
                  </a:lnTo>
                  <a:lnTo>
                    <a:pt x="548" y="467"/>
                  </a:lnTo>
                  <a:lnTo>
                    <a:pt x="520" y="475"/>
                  </a:lnTo>
                  <a:lnTo>
                    <a:pt x="495" y="486"/>
                  </a:lnTo>
                  <a:lnTo>
                    <a:pt x="469" y="499"/>
                  </a:lnTo>
                  <a:lnTo>
                    <a:pt x="484" y="483"/>
                  </a:lnTo>
                  <a:lnTo>
                    <a:pt x="502" y="467"/>
                  </a:lnTo>
                  <a:lnTo>
                    <a:pt x="525" y="454"/>
                  </a:lnTo>
                  <a:lnTo>
                    <a:pt x="549" y="440"/>
                  </a:lnTo>
                  <a:lnTo>
                    <a:pt x="576" y="428"/>
                  </a:lnTo>
                  <a:lnTo>
                    <a:pt x="604" y="423"/>
                  </a:lnTo>
                  <a:lnTo>
                    <a:pt x="631" y="421"/>
                  </a:lnTo>
                  <a:lnTo>
                    <a:pt x="660" y="423"/>
                  </a:lnTo>
                  <a:lnTo>
                    <a:pt x="658" y="398"/>
                  </a:lnTo>
                  <a:lnTo>
                    <a:pt x="663" y="368"/>
                  </a:lnTo>
                  <a:lnTo>
                    <a:pt x="676" y="326"/>
                  </a:lnTo>
                  <a:lnTo>
                    <a:pt x="697" y="281"/>
                  </a:lnTo>
                  <a:lnTo>
                    <a:pt x="736" y="226"/>
                  </a:lnTo>
                  <a:lnTo>
                    <a:pt x="794" y="163"/>
                  </a:lnTo>
                  <a:lnTo>
                    <a:pt x="870" y="87"/>
                  </a:lnTo>
                  <a:lnTo>
                    <a:pt x="975" y="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89" name="Freeform 11"/>
            <p:cNvSpPr>
              <a:spLocks/>
            </p:cNvSpPr>
            <p:nvPr/>
          </p:nvSpPr>
          <p:spPr bwMode="auto">
            <a:xfrm>
              <a:off x="4672" y="2318"/>
              <a:ext cx="975" cy="1105"/>
            </a:xfrm>
            <a:custGeom>
              <a:avLst/>
              <a:gdLst>
                <a:gd name="T0" fmla="*/ 975 w 975"/>
                <a:gd name="T1" fmla="*/ 0 h 1105"/>
                <a:gd name="T2" fmla="*/ 785 w 975"/>
                <a:gd name="T3" fmla="*/ 56 h 1105"/>
                <a:gd name="T4" fmla="*/ 601 w 975"/>
                <a:gd name="T5" fmla="*/ 153 h 1105"/>
                <a:gd name="T6" fmla="*/ 436 w 975"/>
                <a:gd name="T7" fmla="*/ 283 h 1105"/>
                <a:gd name="T8" fmla="*/ 290 w 975"/>
                <a:gd name="T9" fmla="*/ 431 h 1105"/>
                <a:gd name="T10" fmla="*/ 170 w 975"/>
                <a:gd name="T11" fmla="*/ 597 h 1105"/>
                <a:gd name="T12" fmla="*/ 78 w 975"/>
                <a:gd name="T13" fmla="*/ 772 h 1105"/>
                <a:gd name="T14" fmla="*/ 19 w 975"/>
                <a:gd name="T15" fmla="*/ 945 h 1105"/>
                <a:gd name="T16" fmla="*/ 0 w 975"/>
                <a:gd name="T17" fmla="*/ 1105 h 1105"/>
                <a:gd name="T18" fmla="*/ 9 w 975"/>
                <a:gd name="T19" fmla="*/ 1080 h 1105"/>
                <a:gd name="T20" fmla="*/ 19 w 975"/>
                <a:gd name="T21" fmla="*/ 1036 h 1105"/>
                <a:gd name="T22" fmla="*/ 29 w 975"/>
                <a:gd name="T23" fmla="*/ 1021 h 1105"/>
                <a:gd name="T24" fmla="*/ 23 w 975"/>
                <a:gd name="T25" fmla="*/ 969 h 1105"/>
                <a:gd name="T26" fmla="*/ 52 w 975"/>
                <a:gd name="T27" fmla="*/ 896 h 1105"/>
                <a:gd name="T28" fmla="*/ 138 w 975"/>
                <a:gd name="T29" fmla="*/ 841 h 1105"/>
                <a:gd name="T30" fmla="*/ 299 w 975"/>
                <a:gd name="T31" fmla="*/ 835 h 1105"/>
                <a:gd name="T32" fmla="*/ 322 w 975"/>
                <a:gd name="T33" fmla="*/ 802 h 1105"/>
                <a:gd name="T34" fmla="*/ 408 w 975"/>
                <a:gd name="T35" fmla="*/ 687 h 1105"/>
                <a:gd name="T36" fmla="*/ 518 w 975"/>
                <a:gd name="T37" fmla="*/ 563 h 1105"/>
                <a:gd name="T38" fmla="*/ 614 w 975"/>
                <a:gd name="T39" fmla="*/ 490 h 1105"/>
                <a:gd name="T40" fmla="*/ 643 w 975"/>
                <a:gd name="T41" fmla="*/ 492 h 1105"/>
                <a:gd name="T42" fmla="*/ 612 w 975"/>
                <a:gd name="T43" fmla="*/ 470 h 1105"/>
                <a:gd name="T44" fmla="*/ 572 w 975"/>
                <a:gd name="T45" fmla="*/ 466 h 1105"/>
                <a:gd name="T46" fmla="*/ 520 w 975"/>
                <a:gd name="T47" fmla="*/ 475 h 1105"/>
                <a:gd name="T48" fmla="*/ 469 w 975"/>
                <a:gd name="T49" fmla="*/ 499 h 1105"/>
                <a:gd name="T50" fmla="*/ 484 w 975"/>
                <a:gd name="T51" fmla="*/ 483 h 1105"/>
                <a:gd name="T52" fmla="*/ 525 w 975"/>
                <a:gd name="T53" fmla="*/ 454 h 1105"/>
                <a:gd name="T54" fmla="*/ 576 w 975"/>
                <a:gd name="T55" fmla="*/ 428 h 1105"/>
                <a:gd name="T56" fmla="*/ 631 w 975"/>
                <a:gd name="T57" fmla="*/ 421 h 1105"/>
                <a:gd name="T58" fmla="*/ 660 w 975"/>
                <a:gd name="T59" fmla="*/ 423 h 1105"/>
                <a:gd name="T60" fmla="*/ 663 w 975"/>
                <a:gd name="T61" fmla="*/ 368 h 1105"/>
                <a:gd name="T62" fmla="*/ 697 w 975"/>
                <a:gd name="T63" fmla="*/ 281 h 1105"/>
                <a:gd name="T64" fmla="*/ 794 w 975"/>
                <a:gd name="T65" fmla="*/ 163 h 1105"/>
                <a:gd name="T66" fmla="*/ 975 w 975"/>
                <a:gd name="T67" fmla="*/ 0 h 110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75"/>
                <a:gd name="T103" fmla="*/ 0 h 1105"/>
                <a:gd name="T104" fmla="*/ 975 w 975"/>
                <a:gd name="T105" fmla="*/ 1105 h 110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75" h="1105">
                  <a:moveTo>
                    <a:pt x="975" y="0"/>
                  </a:moveTo>
                  <a:lnTo>
                    <a:pt x="975" y="0"/>
                  </a:lnTo>
                  <a:lnTo>
                    <a:pt x="877" y="23"/>
                  </a:lnTo>
                  <a:lnTo>
                    <a:pt x="785" y="56"/>
                  </a:lnTo>
                  <a:lnTo>
                    <a:pt x="690" y="102"/>
                  </a:lnTo>
                  <a:lnTo>
                    <a:pt x="601" y="153"/>
                  </a:lnTo>
                  <a:lnTo>
                    <a:pt x="516" y="212"/>
                  </a:lnTo>
                  <a:lnTo>
                    <a:pt x="436" y="283"/>
                  </a:lnTo>
                  <a:lnTo>
                    <a:pt x="359" y="355"/>
                  </a:lnTo>
                  <a:lnTo>
                    <a:pt x="290" y="431"/>
                  </a:lnTo>
                  <a:lnTo>
                    <a:pt x="226" y="512"/>
                  </a:lnTo>
                  <a:lnTo>
                    <a:pt x="170" y="597"/>
                  </a:lnTo>
                  <a:lnTo>
                    <a:pt x="118" y="684"/>
                  </a:lnTo>
                  <a:lnTo>
                    <a:pt x="78" y="772"/>
                  </a:lnTo>
                  <a:lnTo>
                    <a:pt x="43" y="857"/>
                  </a:lnTo>
                  <a:lnTo>
                    <a:pt x="19" y="945"/>
                  </a:lnTo>
                  <a:lnTo>
                    <a:pt x="4" y="1026"/>
                  </a:lnTo>
                  <a:lnTo>
                    <a:pt x="0" y="1105"/>
                  </a:lnTo>
                  <a:lnTo>
                    <a:pt x="9" y="1080"/>
                  </a:lnTo>
                  <a:lnTo>
                    <a:pt x="14" y="1055"/>
                  </a:lnTo>
                  <a:lnTo>
                    <a:pt x="19" y="1036"/>
                  </a:lnTo>
                  <a:lnTo>
                    <a:pt x="29" y="1021"/>
                  </a:lnTo>
                  <a:lnTo>
                    <a:pt x="23" y="1000"/>
                  </a:lnTo>
                  <a:lnTo>
                    <a:pt x="23" y="969"/>
                  </a:lnTo>
                  <a:lnTo>
                    <a:pt x="32" y="935"/>
                  </a:lnTo>
                  <a:lnTo>
                    <a:pt x="52" y="896"/>
                  </a:lnTo>
                  <a:lnTo>
                    <a:pt x="86" y="866"/>
                  </a:lnTo>
                  <a:lnTo>
                    <a:pt x="138" y="841"/>
                  </a:lnTo>
                  <a:lnTo>
                    <a:pt x="208" y="828"/>
                  </a:lnTo>
                  <a:lnTo>
                    <a:pt x="299" y="835"/>
                  </a:lnTo>
                  <a:lnTo>
                    <a:pt x="322" y="802"/>
                  </a:lnTo>
                  <a:lnTo>
                    <a:pt x="359" y="750"/>
                  </a:lnTo>
                  <a:lnTo>
                    <a:pt x="408" y="687"/>
                  </a:lnTo>
                  <a:lnTo>
                    <a:pt x="463" y="620"/>
                  </a:lnTo>
                  <a:lnTo>
                    <a:pt x="518" y="563"/>
                  </a:lnTo>
                  <a:lnTo>
                    <a:pt x="572" y="514"/>
                  </a:lnTo>
                  <a:lnTo>
                    <a:pt x="614" y="490"/>
                  </a:lnTo>
                  <a:lnTo>
                    <a:pt x="643" y="492"/>
                  </a:lnTo>
                  <a:lnTo>
                    <a:pt x="630" y="479"/>
                  </a:lnTo>
                  <a:lnTo>
                    <a:pt x="612" y="470"/>
                  </a:lnTo>
                  <a:lnTo>
                    <a:pt x="592" y="466"/>
                  </a:lnTo>
                  <a:lnTo>
                    <a:pt x="572" y="466"/>
                  </a:lnTo>
                  <a:lnTo>
                    <a:pt x="548" y="467"/>
                  </a:lnTo>
                  <a:lnTo>
                    <a:pt x="520" y="475"/>
                  </a:lnTo>
                  <a:lnTo>
                    <a:pt x="495" y="486"/>
                  </a:lnTo>
                  <a:lnTo>
                    <a:pt x="469" y="499"/>
                  </a:lnTo>
                  <a:lnTo>
                    <a:pt x="484" y="483"/>
                  </a:lnTo>
                  <a:lnTo>
                    <a:pt x="502" y="467"/>
                  </a:lnTo>
                  <a:lnTo>
                    <a:pt x="525" y="454"/>
                  </a:lnTo>
                  <a:lnTo>
                    <a:pt x="549" y="440"/>
                  </a:lnTo>
                  <a:lnTo>
                    <a:pt x="576" y="428"/>
                  </a:lnTo>
                  <a:lnTo>
                    <a:pt x="604" y="423"/>
                  </a:lnTo>
                  <a:lnTo>
                    <a:pt x="631" y="421"/>
                  </a:lnTo>
                  <a:lnTo>
                    <a:pt x="660" y="423"/>
                  </a:lnTo>
                  <a:lnTo>
                    <a:pt x="658" y="398"/>
                  </a:lnTo>
                  <a:lnTo>
                    <a:pt x="663" y="368"/>
                  </a:lnTo>
                  <a:lnTo>
                    <a:pt x="676" y="326"/>
                  </a:lnTo>
                  <a:lnTo>
                    <a:pt x="697" y="281"/>
                  </a:lnTo>
                  <a:lnTo>
                    <a:pt x="736" y="226"/>
                  </a:lnTo>
                  <a:lnTo>
                    <a:pt x="794" y="163"/>
                  </a:lnTo>
                  <a:lnTo>
                    <a:pt x="870" y="87"/>
                  </a:lnTo>
                  <a:lnTo>
                    <a:pt x="975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0" name="Freeform 12"/>
            <p:cNvSpPr>
              <a:spLocks/>
            </p:cNvSpPr>
            <p:nvPr/>
          </p:nvSpPr>
          <p:spPr bwMode="auto">
            <a:xfrm>
              <a:off x="4568" y="3248"/>
              <a:ext cx="255" cy="303"/>
            </a:xfrm>
            <a:custGeom>
              <a:avLst/>
              <a:gdLst>
                <a:gd name="T0" fmla="*/ 229 w 255"/>
                <a:gd name="T1" fmla="*/ 303 h 303"/>
                <a:gd name="T2" fmla="*/ 242 w 255"/>
                <a:gd name="T3" fmla="*/ 302 h 303"/>
                <a:gd name="T4" fmla="*/ 253 w 255"/>
                <a:gd name="T5" fmla="*/ 292 h 303"/>
                <a:gd name="T6" fmla="*/ 255 w 255"/>
                <a:gd name="T7" fmla="*/ 273 h 303"/>
                <a:gd name="T8" fmla="*/ 255 w 255"/>
                <a:gd name="T9" fmla="*/ 249 h 303"/>
                <a:gd name="T10" fmla="*/ 245 w 255"/>
                <a:gd name="T11" fmla="*/ 197 h 303"/>
                <a:gd name="T12" fmla="*/ 236 w 255"/>
                <a:gd name="T13" fmla="*/ 158 h 303"/>
                <a:gd name="T14" fmla="*/ 225 w 255"/>
                <a:gd name="T15" fmla="*/ 129 h 303"/>
                <a:gd name="T16" fmla="*/ 216 w 255"/>
                <a:gd name="T17" fmla="*/ 112 h 303"/>
                <a:gd name="T18" fmla="*/ 206 w 255"/>
                <a:gd name="T19" fmla="*/ 101 h 303"/>
                <a:gd name="T20" fmla="*/ 195 w 255"/>
                <a:gd name="T21" fmla="*/ 96 h 303"/>
                <a:gd name="T22" fmla="*/ 183 w 255"/>
                <a:gd name="T23" fmla="*/ 91 h 303"/>
                <a:gd name="T24" fmla="*/ 173 w 255"/>
                <a:gd name="T25" fmla="*/ 91 h 303"/>
                <a:gd name="T26" fmla="*/ 173 w 255"/>
                <a:gd name="T27" fmla="*/ 90 h 303"/>
                <a:gd name="T28" fmla="*/ 173 w 255"/>
                <a:gd name="T29" fmla="*/ 83 h 303"/>
                <a:gd name="T30" fmla="*/ 173 w 255"/>
                <a:gd name="T31" fmla="*/ 75 h 303"/>
                <a:gd name="T32" fmla="*/ 173 w 255"/>
                <a:gd name="T33" fmla="*/ 64 h 303"/>
                <a:gd name="T34" fmla="*/ 187 w 255"/>
                <a:gd name="T35" fmla="*/ 61 h 303"/>
                <a:gd name="T36" fmla="*/ 199 w 255"/>
                <a:gd name="T37" fmla="*/ 52 h 303"/>
                <a:gd name="T38" fmla="*/ 209 w 255"/>
                <a:gd name="T39" fmla="*/ 39 h 303"/>
                <a:gd name="T40" fmla="*/ 210 w 255"/>
                <a:gd name="T41" fmla="*/ 26 h 303"/>
                <a:gd name="T42" fmla="*/ 209 w 255"/>
                <a:gd name="T43" fmla="*/ 15 h 303"/>
                <a:gd name="T44" fmla="*/ 199 w 255"/>
                <a:gd name="T45" fmla="*/ 5 h 303"/>
                <a:gd name="T46" fmla="*/ 187 w 255"/>
                <a:gd name="T47" fmla="*/ 0 h 303"/>
                <a:gd name="T48" fmla="*/ 173 w 255"/>
                <a:gd name="T49" fmla="*/ 0 h 303"/>
                <a:gd name="T50" fmla="*/ 84 w 255"/>
                <a:gd name="T51" fmla="*/ 0 h 303"/>
                <a:gd name="T52" fmla="*/ 68 w 255"/>
                <a:gd name="T53" fmla="*/ 0 h 303"/>
                <a:gd name="T54" fmla="*/ 58 w 255"/>
                <a:gd name="T55" fmla="*/ 5 h 303"/>
                <a:gd name="T56" fmla="*/ 49 w 255"/>
                <a:gd name="T57" fmla="*/ 15 h 303"/>
                <a:gd name="T58" fmla="*/ 46 w 255"/>
                <a:gd name="T59" fmla="*/ 26 h 303"/>
                <a:gd name="T60" fmla="*/ 49 w 255"/>
                <a:gd name="T61" fmla="*/ 39 h 303"/>
                <a:gd name="T62" fmla="*/ 58 w 255"/>
                <a:gd name="T63" fmla="*/ 52 h 303"/>
                <a:gd name="T64" fmla="*/ 68 w 255"/>
                <a:gd name="T65" fmla="*/ 61 h 303"/>
                <a:gd name="T66" fmla="*/ 84 w 255"/>
                <a:gd name="T67" fmla="*/ 64 h 303"/>
                <a:gd name="T68" fmla="*/ 84 w 255"/>
                <a:gd name="T69" fmla="*/ 75 h 303"/>
                <a:gd name="T70" fmla="*/ 84 w 255"/>
                <a:gd name="T71" fmla="*/ 83 h 303"/>
                <a:gd name="T72" fmla="*/ 84 w 255"/>
                <a:gd name="T73" fmla="*/ 90 h 303"/>
                <a:gd name="T74" fmla="*/ 84 w 255"/>
                <a:gd name="T75" fmla="*/ 91 h 303"/>
                <a:gd name="T76" fmla="*/ 72 w 255"/>
                <a:gd name="T77" fmla="*/ 91 h 303"/>
                <a:gd name="T78" fmla="*/ 62 w 255"/>
                <a:gd name="T79" fmla="*/ 96 h 303"/>
                <a:gd name="T80" fmla="*/ 51 w 255"/>
                <a:gd name="T81" fmla="*/ 101 h 303"/>
                <a:gd name="T82" fmla="*/ 41 w 255"/>
                <a:gd name="T83" fmla="*/ 112 h 303"/>
                <a:gd name="T84" fmla="*/ 32 w 255"/>
                <a:gd name="T85" fmla="*/ 129 h 303"/>
                <a:gd name="T86" fmla="*/ 21 w 255"/>
                <a:gd name="T87" fmla="*/ 158 h 303"/>
                <a:gd name="T88" fmla="*/ 12 w 255"/>
                <a:gd name="T89" fmla="*/ 197 h 303"/>
                <a:gd name="T90" fmla="*/ 0 w 255"/>
                <a:gd name="T91" fmla="*/ 249 h 303"/>
                <a:gd name="T92" fmla="*/ 0 w 255"/>
                <a:gd name="T93" fmla="*/ 273 h 303"/>
                <a:gd name="T94" fmla="*/ 6 w 255"/>
                <a:gd name="T95" fmla="*/ 292 h 303"/>
                <a:gd name="T96" fmla="*/ 13 w 255"/>
                <a:gd name="T97" fmla="*/ 302 h 303"/>
                <a:gd name="T98" fmla="*/ 28 w 255"/>
                <a:gd name="T99" fmla="*/ 303 h 303"/>
                <a:gd name="T100" fmla="*/ 229 w 255"/>
                <a:gd name="T101" fmla="*/ 303 h 30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5"/>
                <a:gd name="T154" fmla="*/ 0 h 303"/>
                <a:gd name="T155" fmla="*/ 255 w 255"/>
                <a:gd name="T156" fmla="*/ 303 h 30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5" h="303">
                  <a:moveTo>
                    <a:pt x="229" y="303"/>
                  </a:moveTo>
                  <a:lnTo>
                    <a:pt x="242" y="302"/>
                  </a:lnTo>
                  <a:lnTo>
                    <a:pt x="253" y="292"/>
                  </a:lnTo>
                  <a:lnTo>
                    <a:pt x="255" y="273"/>
                  </a:lnTo>
                  <a:lnTo>
                    <a:pt x="255" y="249"/>
                  </a:lnTo>
                  <a:lnTo>
                    <a:pt x="245" y="197"/>
                  </a:lnTo>
                  <a:lnTo>
                    <a:pt x="236" y="158"/>
                  </a:lnTo>
                  <a:lnTo>
                    <a:pt x="225" y="129"/>
                  </a:lnTo>
                  <a:lnTo>
                    <a:pt x="216" y="112"/>
                  </a:lnTo>
                  <a:lnTo>
                    <a:pt x="206" y="101"/>
                  </a:lnTo>
                  <a:lnTo>
                    <a:pt x="195" y="96"/>
                  </a:lnTo>
                  <a:lnTo>
                    <a:pt x="183" y="91"/>
                  </a:lnTo>
                  <a:lnTo>
                    <a:pt x="173" y="91"/>
                  </a:lnTo>
                  <a:lnTo>
                    <a:pt x="173" y="90"/>
                  </a:lnTo>
                  <a:lnTo>
                    <a:pt x="173" y="83"/>
                  </a:lnTo>
                  <a:lnTo>
                    <a:pt x="173" y="75"/>
                  </a:lnTo>
                  <a:lnTo>
                    <a:pt x="173" y="64"/>
                  </a:lnTo>
                  <a:lnTo>
                    <a:pt x="187" y="61"/>
                  </a:lnTo>
                  <a:lnTo>
                    <a:pt x="199" y="52"/>
                  </a:lnTo>
                  <a:lnTo>
                    <a:pt x="209" y="39"/>
                  </a:lnTo>
                  <a:lnTo>
                    <a:pt x="210" y="26"/>
                  </a:lnTo>
                  <a:lnTo>
                    <a:pt x="209" y="15"/>
                  </a:lnTo>
                  <a:lnTo>
                    <a:pt x="199" y="5"/>
                  </a:lnTo>
                  <a:lnTo>
                    <a:pt x="187" y="0"/>
                  </a:lnTo>
                  <a:lnTo>
                    <a:pt x="173" y="0"/>
                  </a:lnTo>
                  <a:lnTo>
                    <a:pt x="84" y="0"/>
                  </a:lnTo>
                  <a:lnTo>
                    <a:pt x="68" y="0"/>
                  </a:lnTo>
                  <a:lnTo>
                    <a:pt x="58" y="5"/>
                  </a:lnTo>
                  <a:lnTo>
                    <a:pt x="49" y="15"/>
                  </a:lnTo>
                  <a:lnTo>
                    <a:pt x="46" y="26"/>
                  </a:lnTo>
                  <a:lnTo>
                    <a:pt x="49" y="39"/>
                  </a:lnTo>
                  <a:lnTo>
                    <a:pt x="58" y="52"/>
                  </a:lnTo>
                  <a:lnTo>
                    <a:pt x="68" y="61"/>
                  </a:lnTo>
                  <a:lnTo>
                    <a:pt x="84" y="64"/>
                  </a:lnTo>
                  <a:lnTo>
                    <a:pt x="84" y="75"/>
                  </a:lnTo>
                  <a:lnTo>
                    <a:pt x="84" y="83"/>
                  </a:lnTo>
                  <a:lnTo>
                    <a:pt x="84" y="90"/>
                  </a:lnTo>
                  <a:lnTo>
                    <a:pt x="84" y="91"/>
                  </a:lnTo>
                  <a:lnTo>
                    <a:pt x="72" y="91"/>
                  </a:lnTo>
                  <a:lnTo>
                    <a:pt x="62" y="96"/>
                  </a:lnTo>
                  <a:lnTo>
                    <a:pt x="51" y="101"/>
                  </a:lnTo>
                  <a:lnTo>
                    <a:pt x="41" y="112"/>
                  </a:lnTo>
                  <a:lnTo>
                    <a:pt x="32" y="129"/>
                  </a:lnTo>
                  <a:lnTo>
                    <a:pt x="21" y="158"/>
                  </a:lnTo>
                  <a:lnTo>
                    <a:pt x="12" y="197"/>
                  </a:lnTo>
                  <a:lnTo>
                    <a:pt x="0" y="249"/>
                  </a:lnTo>
                  <a:lnTo>
                    <a:pt x="0" y="273"/>
                  </a:lnTo>
                  <a:lnTo>
                    <a:pt x="6" y="292"/>
                  </a:lnTo>
                  <a:lnTo>
                    <a:pt x="13" y="302"/>
                  </a:lnTo>
                  <a:lnTo>
                    <a:pt x="28" y="303"/>
                  </a:lnTo>
                  <a:lnTo>
                    <a:pt x="229" y="30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1" name="Freeform 13"/>
            <p:cNvSpPr>
              <a:spLocks/>
            </p:cNvSpPr>
            <p:nvPr/>
          </p:nvSpPr>
          <p:spPr bwMode="auto">
            <a:xfrm>
              <a:off x="5743" y="3234"/>
              <a:ext cx="552" cy="658"/>
            </a:xfrm>
            <a:custGeom>
              <a:avLst/>
              <a:gdLst>
                <a:gd name="T0" fmla="*/ 552 w 552"/>
                <a:gd name="T1" fmla="*/ 154 h 658"/>
                <a:gd name="T2" fmla="*/ 542 w 552"/>
                <a:gd name="T3" fmla="*/ 164 h 658"/>
                <a:gd name="T4" fmla="*/ 523 w 552"/>
                <a:gd name="T5" fmla="*/ 185 h 658"/>
                <a:gd name="T6" fmla="*/ 497 w 552"/>
                <a:gd name="T7" fmla="*/ 214 h 658"/>
                <a:gd name="T8" fmla="*/ 464 w 552"/>
                <a:gd name="T9" fmla="*/ 248 h 658"/>
                <a:gd name="T10" fmla="*/ 428 w 552"/>
                <a:gd name="T11" fmla="*/ 284 h 658"/>
                <a:gd name="T12" fmla="*/ 387 w 552"/>
                <a:gd name="T13" fmla="*/ 329 h 658"/>
                <a:gd name="T14" fmla="*/ 342 w 552"/>
                <a:gd name="T15" fmla="*/ 372 h 658"/>
                <a:gd name="T16" fmla="*/ 299 w 552"/>
                <a:gd name="T17" fmla="*/ 420 h 658"/>
                <a:gd name="T18" fmla="*/ 253 w 552"/>
                <a:gd name="T19" fmla="*/ 465 h 658"/>
                <a:gd name="T20" fmla="*/ 213 w 552"/>
                <a:gd name="T21" fmla="*/ 506 h 658"/>
                <a:gd name="T22" fmla="*/ 174 w 552"/>
                <a:gd name="T23" fmla="*/ 548 h 658"/>
                <a:gd name="T24" fmla="*/ 137 w 552"/>
                <a:gd name="T25" fmla="*/ 584 h 658"/>
                <a:gd name="T26" fmla="*/ 108 w 552"/>
                <a:gd name="T27" fmla="*/ 615 h 658"/>
                <a:gd name="T28" fmla="*/ 85 w 552"/>
                <a:gd name="T29" fmla="*/ 638 h 658"/>
                <a:gd name="T30" fmla="*/ 69 w 552"/>
                <a:gd name="T31" fmla="*/ 654 h 658"/>
                <a:gd name="T32" fmla="*/ 65 w 552"/>
                <a:gd name="T33" fmla="*/ 658 h 658"/>
                <a:gd name="T34" fmla="*/ 52 w 552"/>
                <a:gd name="T35" fmla="*/ 645 h 658"/>
                <a:gd name="T36" fmla="*/ 40 w 552"/>
                <a:gd name="T37" fmla="*/ 623 h 658"/>
                <a:gd name="T38" fmla="*/ 30 w 552"/>
                <a:gd name="T39" fmla="*/ 596 h 658"/>
                <a:gd name="T40" fmla="*/ 19 w 552"/>
                <a:gd name="T41" fmla="*/ 566 h 658"/>
                <a:gd name="T42" fmla="*/ 12 w 552"/>
                <a:gd name="T43" fmla="*/ 538 h 658"/>
                <a:gd name="T44" fmla="*/ 7 w 552"/>
                <a:gd name="T45" fmla="*/ 514 h 658"/>
                <a:gd name="T46" fmla="*/ 1 w 552"/>
                <a:gd name="T47" fmla="*/ 498 h 658"/>
                <a:gd name="T48" fmla="*/ 0 w 552"/>
                <a:gd name="T49" fmla="*/ 491 h 658"/>
                <a:gd name="T50" fmla="*/ 1 w 552"/>
                <a:gd name="T51" fmla="*/ 491 h 658"/>
                <a:gd name="T52" fmla="*/ 3 w 552"/>
                <a:gd name="T53" fmla="*/ 491 h 658"/>
                <a:gd name="T54" fmla="*/ 10 w 552"/>
                <a:gd name="T55" fmla="*/ 491 h 658"/>
                <a:gd name="T56" fmla="*/ 19 w 552"/>
                <a:gd name="T57" fmla="*/ 486 h 658"/>
                <a:gd name="T58" fmla="*/ 27 w 552"/>
                <a:gd name="T59" fmla="*/ 479 h 658"/>
                <a:gd name="T60" fmla="*/ 40 w 552"/>
                <a:gd name="T61" fmla="*/ 470 h 658"/>
                <a:gd name="T62" fmla="*/ 58 w 552"/>
                <a:gd name="T63" fmla="*/ 457 h 658"/>
                <a:gd name="T64" fmla="*/ 70 w 552"/>
                <a:gd name="T65" fmla="*/ 437 h 658"/>
                <a:gd name="T66" fmla="*/ 82 w 552"/>
                <a:gd name="T67" fmla="*/ 424 h 658"/>
                <a:gd name="T68" fmla="*/ 102 w 552"/>
                <a:gd name="T69" fmla="*/ 405 h 658"/>
                <a:gd name="T70" fmla="*/ 124 w 552"/>
                <a:gd name="T71" fmla="*/ 378 h 658"/>
                <a:gd name="T72" fmla="*/ 150 w 552"/>
                <a:gd name="T73" fmla="*/ 351 h 658"/>
                <a:gd name="T74" fmla="*/ 180 w 552"/>
                <a:gd name="T75" fmla="*/ 319 h 658"/>
                <a:gd name="T76" fmla="*/ 213 w 552"/>
                <a:gd name="T77" fmla="*/ 283 h 658"/>
                <a:gd name="T78" fmla="*/ 247 w 552"/>
                <a:gd name="T79" fmla="*/ 251 h 658"/>
                <a:gd name="T80" fmla="*/ 285 w 552"/>
                <a:gd name="T81" fmla="*/ 214 h 658"/>
                <a:gd name="T82" fmla="*/ 319 w 552"/>
                <a:gd name="T83" fmla="*/ 176 h 658"/>
                <a:gd name="T84" fmla="*/ 354 w 552"/>
                <a:gd name="T85" fmla="*/ 143 h 658"/>
                <a:gd name="T86" fmla="*/ 388 w 552"/>
                <a:gd name="T87" fmla="*/ 110 h 658"/>
                <a:gd name="T88" fmla="*/ 418 w 552"/>
                <a:gd name="T89" fmla="*/ 78 h 658"/>
                <a:gd name="T90" fmla="*/ 447 w 552"/>
                <a:gd name="T91" fmla="*/ 52 h 658"/>
                <a:gd name="T92" fmla="*/ 470 w 552"/>
                <a:gd name="T93" fmla="*/ 30 h 658"/>
                <a:gd name="T94" fmla="*/ 492 w 552"/>
                <a:gd name="T95" fmla="*/ 12 h 658"/>
                <a:gd name="T96" fmla="*/ 503 w 552"/>
                <a:gd name="T97" fmla="*/ 0 h 658"/>
                <a:gd name="T98" fmla="*/ 505 w 552"/>
                <a:gd name="T99" fmla="*/ 42 h 658"/>
                <a:gd name="T100" fmla="*/ 515 w 552"/>
                <a:gd name="T101" fmla="*/ 91 h 658"/>
                <a:gd name="T102" fmla="*/ 529 w 552"/>
                <a:gd name="T103" fmla="*/ 134 h 658"/>
                <a:gd name="T104" fmla="*/ 552 w 552"/>
                <a:gd name="T105" fmla="*/ 154 h 6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52"/>
                <a:gd name="T160" fmla="*/ 0 h 658"/>
                <a:gd name="T161" fmla="*/ 552 w 552"/>
                <a:gd name="T162" fmla="*/ 658 h 65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52" h="658">
                  <a:moveTo>
                    <a:pt x="552" y="154"/>
                  </a:moveTo>
                  <a:lnTo>
                    <a:pt x="542" y="164"/>
                  </a:lnTo>
                  <a:lnTo>
                    <a:pt x="523" y="185"/>
                  </a:lnTo>
                  <a:lnTo>
                    <a:pt x="497" y="214"/>
                  </a:lnTo>
                  <a:lnTo>
                    <a:pt x="464" y="248"/>
                  </a:lnTo>
                  <a:lnTo>
                    <a:pt x="428" y="284"/>
                  </a:lnTo>
                  <a:lnTo>
                    <a:pt x="387" y="329"/>
                  </a:lnTo>
                  <a:lnTo>
                    <a:pt x="342" y="372"/>
                  </a:lnTo>
                  <a:lnTo>
                    <a:pt x="299" y="420"/>
                  </a:lnTo>
                  <a:lnTo>
                    <a:pt x="253" y="465"/>
                  </a:lnTo>
                  <a:lnTo>
                    <a:pt x="213" y="506"/>
                  </a:lnTo>
                  <a:lnTo>
                    <a:pt x="174" y="548"/>
                  </a:lnTo>
                  <a:lnTo>
                    <a:pt x="137" y="584"/>
                  </a:lnTo>
                  <a:lnTo>
                    <a:pt x="108" y="615"/>
                  </a:lnTo>
                  <a:lnTo>
                    <a:pt x="85" y="638"/>
                  </a:lnTo>
                  <a:lnTo>
                    <a:pt x="69" y="654"/>
                  </a:lnTo>
                  <a:lnTo>
                    <a:pt x="65" y="658"/>
                  </a:lnTo>
                  <a:lnTo>
                    <a:pt x="52" y="645"/>
                  </a:lnTo>
                  <a:lnTo>
                    <a:pt x="40" y="623"/>
                  </a:lnTo>
                  <a:lnTo>
                    <a:pt x="30" y="596"/>
                  </a:lnTo>
                  <a:lnTo>
                    <a:pt x="19" y="566"/>
                  </a:lnTo>
                  <a:lnTo>
                    <a:pt x="12" y="538"/>
                  </a:lnTo>
                  <a:lnTo>
                    <a:pt x="7" y="514"/>
                  </a:lnTo>
                  <a:lnTo>
                    <a:pt x="1" y="498"/>
                  </a:lnTo>
                  <a:lnTo>
                    <a:pt x="0" y="491"/>
                  </a:lnTo>
                  <a:lnTo>
                    <a:pt x="1" y="491"/>
                  </a:lnTo>
                  <a:lnTo>
                    <a:pt x="3" y="491"/>
                  </a:lnTo>
                  <a:lnTo>
                    <a:pt x="10" y="491"/>
                  </a:lnTo>
                  <a:lnTo>
                    <a:pt x="19" y="486"/>
                  </a:lnTo>
                  <a:lnTo>
                    <a:pt x="27" y="479"/>
                  </a:lnTo>
                  <a:lnTo>
                    <a:pt x="40" y="470"/>
                  </a:lnTo>
                  <a:lnTo>
                    <a:pt x="58" y="457"/>
                  </a:lnTo>
                  <a:lnTo>
                    <a:pt x="70" y="437"/>
                  </a:lnTo>
                  <a:lnTo>
                    <a:pt x="82" y="424"/>
                  </a:lnTo>
                  <a:lnTo>
                    <a:pt x="102" y="405"/>
                  </a:lnTo>
                  <a:lnTo>
                    <a:pt x="124" y="378"/>
                  </a:lnTo>
                  <a:lnTo>
                    <a:pt x="150" y="351"/>
                  </a:lnTo>
                  <a:lnTo>
                    <a:pt x="180" y="319"/>
                  </a:lnTo>
                  <a:lnTo>
                    <a:pt x="213" y="283"/>
                  </a:lnTo>
                  <a:lnTo>
                    <a:pt x="247" y="251"/>
                  </a:lnTo>
                  <a:lnTo>
                    <a:pt x="285" y="214"/>
                  </a:lnTo>
                  <a:lnTo>
                    <a:pt x="319" y="176"/>
                  </a:lnTo>
                  <a:lnTo>
                    <a:pt x="354" y="143"/>
                  </a:lnTo>
                  <a:lnTo>
                    <a:pt x="388" y="110"/>
                  </a:lnTo>
                  <a:lnTo>
                    <a:pt x="418" y="78"/>
                  </a:lnTo>
                  <a:lnTo>
                    <a:pt x="447" y="52"/>
                  </a:lnTo>
                  <a:lnTo>
                    <a:pt x="470" y="30"/>
                  </a:lnTo>
                  <a:lnTo>
                    <a:pt x="492" y="12"/>
                  </a:lnTo>
                  <a:lnTo>
                    <a:pt x="503" y="0"/>
                  </a:lnTo>
                  <a:lnTo>
                    <a:pt x="505" y="42"/>
                  </a:lnTo>
                  <a:lnTo>
                    <a:pt x="515" y="91"/>
                  </a:lnTo>
                  <a:lnTo>
                    <a:pt x="529" y="134"/>
                  </a:lnTo>
                  <a:lnTo>
                    <a:pt x="552" y="1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2" name="Freeform 14"/>
            <p:cNvSpPr>
              <a:spLocks/>
            </p:cNvSpPr>
            <p:nvPr/>
          </p:nvSpPr>
          <p:spPr bwMode="auto">
            <a:xfrm>
              <a:off x="5743" y="3234"/>
              <a:ext cx="552" cy="658"/>
            </a:xfrm>
            <a:custGeom>
              <a:avLst/>
              <a:gdLst>
                <a:gd name="T0" fmla="*/ 552 w 552"/>
                <a:gd name="T1" fmla="*/ 154 h 658"/>
                <a:gd name="T2" fmla="*/ 552 w 552"/>
                <a:gd name="T3" fmla="*/ 154 h 658"/>
                <a:gd name="T4" fmla="*/ 542 w 552"/>
                <a:gd name="T5" fmla="*/ 164 h 658"/>
                <a:gd name="T6" fmla="*/ 523 w 552"/>
                <a:gd name="T7" fmla="*/ 185 h 658"/>
                <a:gd name="T8" fmla="*/ 497 w 552"/>
                <a:gd name="T9" fmla="*/ 214 h 658"/>
                <a:gd name="T10" fmla="*/ 464 w 552"/>
                <a:gd name="T11" fmla="*/ 248 h 658"/>
                <a:gd name="T12" fmla="*/ 428 w 552"/>
                <a:gd name="T13" fmla="*/ 284 h 658"/>
                <a:gd name="T14" fmla="*/ 387 w 552"/>
                <a:gd name="T15" fmla="*/ 329 h 658"/>
                <a:gd name="T16" fmla="*/ 342 w 552"/>
                <a:gd name="T17" fmla="*/ 372 h 658"/>
                <a:gd name="T18" fmla="*/ 299 w 552"/>
                <a:gd name="T19" fmla="*/ 420 h 658"/>
                <a:gd name="T20" fmla="*/ 253 w 552"/>
                <a:gd name="T21" fmla="*/ 465 h 658"/>
                <a:gd name="T22" fmla="*/ 213 w 552"/>
                <a:gd name="T23" fmla="*/ 506 h 658"/>
                <a:gd name="T24" fmla="*/ 174 w 552"/>
                <a:gd name="T25" fmla="*/ 548 h 658"/>
                <a:gd name="T26" fmla="*/ 137 w 552"/>
                <a:gd name="T27" fmla="*/ 584 h 658"/>
                <a:gd name="T28" fmla="*/ 108 w 552"/>
                <a:gd name="T29" fmla="*/ 615 h 658"/>
                <a:gd name="T30" fmla="*/ 85 w 552"/>
                <a:gd name="T31" fmla="*/ 638 h 658"/>
                <a:gd name="T32" fmla="*/ 69 w 552"/>
                <a:gd name="T33" fmla="*/ 654 h 658"/>
                <a:gd name="T34" fmla="*/ 65 w 552"/>
                <a:gd name="T35" fmla="*/ 658 h 658"/>
                <a:gd name="T36" fmla="*/ 65 w 552"/>
                <a:gd name="T37" fmla="*/ 658 h 658"/>
                <a:gd name="T38" fmla="*/ 52 w 552"/>
                <a:gd name="T39" fmla="*/ 645 h 658"/>
                <a:gd name="T40" fmla="*/ 40 w 552"/>
                <a:gd name="T41" fmla="*/ 623 h 658"/>
                <a:gd name="T42" fmla="*/ 30 w 552"/>
                <a:gd name="T43" fmla="*/ 596 h 658"/>
                <a:gd name="T44" fmla="*/ 19 w 552"/>
                <a:gd name="T45" fmla="*/ 566 h 658"/>
                <a:gd name="T46" fmla="*/ 12 w 552"/>
                <a:gd name="T47" fmla="*/ 538 h 658"/>
                <a:gd name="T48" fmla="*/ 7 w 552"/>
                <a:gd name="T49" fmla="*/ 514 h 658"/>
                <a:gd name="T50" fmla="*/ 1 w 552"/>
                <a:gd name="T51" fmla="*/ 498 h 658"/>
                <a:gd name="T52" fmla="*/ 0 w 552"/>
                <a:gd name="T53" fmla="*/ 491 h 658"/>
                <a:gd name="T54" fmla="*/ 0 w 552"/>
                <a:gd name="T55" fmla="*/ 491 h 658"/>
                <a:gd name="T56" fmla="*/ 1 w 552"/>
                <a:gd name="T57" fmla="*/ 491 h 658"/>
                <a:gd name="T58" fmla="*/ 3 w 552"/>
                <a:gd name="T59" fmla="*/ 491 h 658"/>
                <a:gd name="T60" fmla="*/ 10 w 552"/>
                <a:gd name="T61" fmla="*/ 491 h 658"/>
                <a:gd name="T62" fmla="*/ 19 w 552"/>
                <a:gd name="T63" fmla="*/ 486 h 658"/>
                <a:gd name="T64" fmla="*/ 27 w 552"/>
                <a:gd name="T65" fmla="*/ 479 h 658"/>
                <a:gd name="T66" fmla="*/ 40 w 552"/>
                <a:gd name="T67" fmla="*/ 470 h 658"/>
                <a:gd name="T68" fmla="*/ 58 w 552"/>
                <a:gd name="T69" fmla="*/ 457 h 658"/>
                <a:gd name="T70" fmla="*/ 70 w 552"/>
                <a:gd name="T71" fmla="*/ 437 h 658"/>
                <a:gd name="T72" fmla="*/ 70 w 552"/>
                <a:gd name="T73" fmla="*/ 437 h 658"/>
                <a:gd name="T74" fmla="*/ 82 w 552"/>
                <a:gd name="T75" fmla="*/ 424 h 658"/>
                <a:gd name="T76" fmla="*/ 102 w 552"/>
                <a:gd name="T77" fmla="*/ 405 h 658"/>
                <a:gd name="T78" fmla="*/ 124 w 552"/>
                <a:gd name="T79" fmla="*/ 378 h 658"/>
                <a:gd name="T80" fmla="*/ 150 w 552"/>
                <a:gd name="T81" fmla="*/ 351 h 658"/>
                <a:gd name="T82" fmla="*/ 180 w 552"/>
                <a:gd name="T83" fmla="*/ 319 h 658"/>
                <a:gd name="T84" fmla="*/ 213 w 552"/>
                <a:gd name="T85" fmla="*/ 283 h 658"/>
                <a:gd name="T86" fmla="*/ 247 w 552"/>
                <a:gd name="T87" fmla="*/ 251 h 658"/>
                <a:gd name="T88" fmla="*/ 285 w 552"/>
                <a:gd name="T89" fmla="*/ 214 h 658"/>
                <a:gd name="T90" fmla="*/ 319 w 552"/>
                <a:gd name="T91" fmla="*/ 176 h 658"/>
                <a:gd name="T92" fmla="*/ 354 w 552"/>
                <a:gd name="T93" fmla="*/ 143 h 658"/>
                <a:gd name="T94" fmla="*/ 388 w 552"/>
                <a:gd name="T95" fmla="*/ 110 h 658"/>
                <a:gd name="T96" fmla="*/ 418 w 552"/>
                <a:gd name="T97" fmla="*/ 78 h 658"/>
                <a:gd name="T98" fmla="*/ 447 w 552"/>
                <a:gd name="T99" fmla="*/ 52 h 658"/>
                <a:gd name="T100" fmla="*/ 470 w 552"/>
                <a:gd name="T101" fmla="*/ 30 h 658"/>
                <a:gd name="T102" fmla="*/ 492 w 552"/>
                <a:gd name="T103" fmla="*/ 12 h 658"/>
                <a:gd name="T104" fmla="*/ 503 w 552"/>
                <a:gd name="T105" fmla="*/ 0 h 658"/>
                <a:gd name="T106" fmla="*/ 503 w 552"/>
                <a:gd name="T107" fmla="*/ 0 h 658"/>
                <a:gd name="T108" fmla="*/ 505 w 552"/>
                <a:gd name="T109" fmla="*/ 42 h 658"/>
                <a:gd name="T110" fmla="*/ 515 w 552"/>
                <a:gd name="T111" fmla="*/ 91 h 658"/>
                <a:gd name="T112" fmla="*/ 529 w 552"/>
                <a:gd name="T113" fmla="*/ 134 h 658"/>
                <a:gd name="T114" fmla="*/ 552 w 552"/>
                <a:gd name="T115" fmla="*/ 154 h 65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52"/>
                <a:gd name="T175" fmla="*/ 0 h 658"/>
                <a:gd name="T176" fmla="*/ 552 w 552"/>
                <a:gd name="T177" fmla="*/ 658 h 65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52" h="658">
                  <a:moveTo>
                    <a:pt x="552" y="154"/>
                  </a:moveTo>
                  <a:lnTo>
                    <a:pt x="552" y="154"/>
                  </a:lnTo>
                  <a:lnTo>
                    <a:pt x="542" y="164"/>
                  </a:lnTo>
                  <a:lnTo>
                    <a:pt x="523" y="185"/>
                  </a:lnTo>
                  <a:lnTo>
                    <a:pt x="497" y="214"/>
                  </a:lnTo>
                  <a:lnTo>
                    <a:pt x="464" y="248"/>
                  </a:lnTo>
                  <a:lnTo>
                    <a:pt x="428" y="284"/>
                  </a:lnTo>
                  <a:lnTo>
                    <a:pt x="387" y="329"/>
                  </a:lnTo>
                  <a:lnTo>
                    <a:pt x="342" y="372"/>
                  </a:lnTo>
                  <a:lnTo>
                    <a:pt x="299" y="420"/>
                  </a:lnTo>
                  <a:lnTo>
                    <a:pt x="253" y="465"/>
                  </a:lnTo>
                  <a:lnTo>
                    <a:pt x="213" y="506"/>
                  </a:lnTo>
                  <a:lnTo>
                    <a:pt x="174" y="548"/>
                  </a:lnTo>
                  <a:lnTo>
                    <a:pt x="137" y="584"/>
                  </a:lnTo>
                  <a:lnTo>
                    <a:pt x="108" y="615"/>
                  </a:lnTo>
                  <a:lnTo>
                    <a:pt x="85" y="638"/>
                  </a:lnTo>
                  <a:lnTo>
                    <a:pt x="69" y="654"/>
                  </a:lnTo>
                  <a:lnTo>
                    <a:pt x="65" y="658"/>
                  </a:lnTo>
                  <a:lnTo>
                    <a:pt x="52" y="645"/>
                  </a:lnTo>
                  <a:lnTo>
                    <a:pt x="40" y="623"/>
                  </a:lnTo>
                  <a:lnTo>
                    <a:pt x="30" y="596"/>
                  </a:lnTo>
                  <a:lnTo>
                    <a:pt x="19" y="566"/>
                  </a:lnTo>
                  <a:lnTo>
                    <a:pt x="12" y="538"/>
                  </a:lnTo>
                  <a:lnTo>
                    <a:pt x="7" y="514"/>
                  </a:lnTo>
                  <a:lnTo>
                    <a:pt x="1" y="498"/>
                  </a:lnTo>
                  <a:lnTo>
                    <a:pt x="0" y="491"/>
                  </a:lnTo>
                  <a:lnTo>
                    <a:pt x="1" y="491"/>
                  </a:lnTo>
                  <a:lnTo>
                    <a:pt x="3" y="491"/>
                  </a:lnTo>
                  <a:lnTo>
                    <a:pt x="10" y="491"/>
                  </a:lnTo>
                  <a:lnTo>
                    <a:pt x="19" y="486"/>
                  </a:lnTo>
                  <a:lnTo>
                    <a:pt x="27" y="479"/>
                  </a:lnTo>
                  <a:lnTo>
                    <a:pt x="40" y="470"/>
                  </a:lnTo>
                  <a:lnTo>
                    <a:pt x="58" y="457"/>
                  </a:lnTo>
                  <a:lnTo>
                    <a:pt x="70" y="437"/>
                  </a:lnTo>
                  <a:lnTo>
                    <a:pt x="82" y="424"/>
                  </a:lnTo>
                  <a:lnTo>
                    <a:pt x="102" y="405"/>
                  </a:lnTo>
                  <a:lnTo>
                    <a:pt x="124" y="378"/>
                  </a:lnTo>
                  <a:lnTo>
                    <a:pt x="150" y="351"/>
                  </a:lnTo>
                  <a:lnTo>
                    <a:pt x="180" y="319"/>
                  </a:lnTo>
                  <a:lnTo>
                    <a:pt x="213" y="283"/>
                  </a:lnTo>
                  <a:lnTo>
                    <a:pt x="247" y="251"/>
                  </a:lnTo>
                  <a:lnTo>
                    <a:pt x="285" y="214"/>
                  </a:lnTo>
                  <a:lnTo>
                    <a:pt x="319" y="176"/>
                  </a:lnTo>
                  <a:lnTo>
                    <a:pt x="354" y="143"/>
                  </a:lnTo>
                  <a:lnTo>
                    <a:pt x="388" y="110"/>
                  </a:lnTo>
                  <a:lnTo>
                    <a:pt x="418" y="78"/>
                  </a:lnTo>
                  <a:lnTo>
                    <a:pt x="447" y="52"/>
                  </a:lnTo>
                  <a:lnTo>
                    <a:pt x="470" y="30"/>
                  </a:lnTo>
                  <a:lnTo>
                    <a:pt x="492" y="12"/>
                  </a:lnTo>
                  <a:lnTo>
                    <a:pt x="503" y="0"/>
                  </a:lnTo>
                  <a:lnTo>
                    <a:pt x="505" y="42"/>
                  </a:lnTo>
                  <a:lnTo>
                    <a:pt x="515" y="91"/>
                  </a:lnTo>
                  <a:lnTo>
                    <a:pt x="529" y="134"/>
                  </a:lnTo>
                  <a:lnTo>
                    <a:pt x="552" y="15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3" name="Freeform 15"/>
            <p:cNvSpPr>
              <a:spLocks/>
            </p:cNvSpPr>
            <p:nvPr/>
          </p:nvSpPr>
          <p:spPr bwMode="auto">
            <a:xfrm>
              <a:off x="4914" y="2918"/>
              <a:ext cx="1407" cy="1020"/>
            </a:xfrm>
            <a:custGeom>
              <a:avLst/>
              <a:gdLst>
                <a:gd name="T0" fmla="*/ 317 w 1407"/>
                <a:gd name="T1" fmla="*/ 762 h 1020"/>
                <a:gd name="T2" fmla="*/ 261 w 1407"/>
                <a:gd name="T3" fmla="*/ 681 h 1020"/>
                <a:gd name="T4" fmla="*/ 231 w 1407"/>
                <a:gd name="T5" fmla="*/ 603 h 1020"/>
                <a:gd name="T6" fmla="*/ 238 w 1407"/>
                <a:gd name="T7" fmla="*/ 544 h 1020"/>
                <a:gd name="T8" fmla="*/ 109 w 1407"/>
                <a:gd name="T9" fmla="*/ 488 h 1020"/>
                <a:gd name="T10" fmla="*/ 103 w 1407"/>
                <a:gd name="T11" fmla="*/ 550 h 1020"/>
                <a:gd name="T12" fmla="*/ 133 w 1407"/>
                <a:gd name="T13" fmla="*/ 629 h 1020"/>
                <a:gd name="T14" fmla="*/ 189 w 1407"/>
                <a:gd name="T15" fmla="*/ 708 h 1020"/>
                <a:gd name="T16" fmla="*/ 255 w 1407"/>
                <a:gd name="T17" fmla="*/ 752 h 1020"/>
                <a:gd name="T18" fmla="*/ 218 w 1407"/>
                <a:gd name="T19" fmla="*/ 736 h 1020"/>
                <a:gd name="T20" fmla="*/ 189 w 1407"/>
                <a:gd name="T21" fmla="*/ 726 h 1020"/>
                <a:gd name="T22" fmla="*/ 97 w 1407"/>
                <a:gd name="T23" fmla="*/ 672 h 1020"/>
                <a:gd name="T24" fmla="*/ 41 w 1407"/>
                <a:gd name="T25" fmla="*/ 592 h 1020"/>
                <a:gd name="T26" fmla="*/ 12 w 1407"/>
                <a:gd name="T27" fmla="*/ 512 h 1020"/>
                <a:gd name="T28" fmla="*/ 18 w 1407"/>
                <a:gd name="T29" fmla="*/ 453 h 1020"/>
                <a:gd name="T30" fmla="*/ 31 w 1407"/>
                <a:gd name="T31" fmla="*/ 442 h 1020"/>
                <a:gd name="T32" fmla="*/ 40 w 1407"/>
                <a:gd name="T33" fmla="*/ 407 h 1020"/>
                <a:gd name="T34" fmla="*/ 80 w 1407"/>
                <a:gd name="T35" fmla="*/ 355 h 1020"/>
                <a:gd name="T36" fmla="*/ 159 w 1407"/>
                <a:gd name="T37" fmla="*/ 271 h 1020"/>
                <a:gd name="T38" fmla="*/ 283 w 1407"/>
                <a:gd name="T39" fmla="*/ 150 h 1020"/>
                <a:gd name="T40" fmla="*/ 406 w 1407"/>
                <a:gd name="T41" fmla="*/ 23 h 1020"/>
                <a:gd name="T42" fmla="*/ 437 w 1407"/>
                <a:gd name="T43" fmla="*/ 2 h 1020"/>
                <a:gd name="T44" fmla="*/ 474 w 1407"/>
                <a:gd name="T45" fmla="*/ 4 h 1020"/>
                <a:gd name="T46" fmla="*/ 539 w 1407"/>
                <a:gd name="T47" fmla="*/ 26 h 1020"/>
                <a:gd name="T48" fmla="*/ 694 w 1407"/>
                <a:gd name="T49" fmla="*/ 77 h 1020"/>
                <a:gd name="T50" fmla="*/ 899 w 1407"/>
                <a:gd name="T51" fmla="*/ 139 h 1020"/>
                <a:gd name="T52" fmla="*/ 1105 w 1407"/>
                <a:gd name="T53" fmla="*/ 202 h 1020"/>
                <a:gd name="T54" fmla="*/ 1259 w 1407"/>
                <a:gd name="T55" fmla="*/ 253 h 1020"/>
                <a:gd name="T56" fmla="*/ 1334 w 1407"/>
                <a:gd name="T57" fmla="*/ 281 h 1020"/>
                <a:gd name="T58" fmla="*/ 1332 w 1407"/>
                <a:gd name="T59" fmla="*/ 316 h 1020"/>
                <a:gd name="T60" fmla="*/ 1276 w 1407"/>
                <a:gd name="T61" fmla="*/ 368 h 1020"/>
                <a:gd name="T62" fmla="*/ 1183 w 1407"/>
                <a:gd name="T63" fmla="*/ 459 h 1020"/>
                <a:gd name="T64" fmla="*/ 1076 w 1407"/>
                <a:gd name="T65" fmla="*/ 567 h 1020"/>
                <a:gd name="T66" fmla="*/ 979 w 1407"/>
                <a:gd name="T67" fmla="*/ 667 h 1020"/>
                <a:gd name="T68" fmla="*/ 911 w 1407"/>
                <a:gd name="T69" fmla="*/ 740 h 1020"/>
                <a:gd name="T70" fmla="*/ 869 w 1407"/>
                <a:gd name="T71" fmla="*/ 786 h 1020"/>
                <a:gd name="T72" fmla="*/ 839 w 1407"/>
                <a:gd name="T73" fmla="*/ 807 h 1020"/>
                <a:gd name="T74" fmla="*/ 829 w 1407"/>
                <a:gd name="T75" fmla="*/ 807 h 1020"/>
                <a:gd name="T76" fmla="*/ 841 w 1407"/>
                <a:gd name="T77" fmla="*/ 854 h 1020"/>
                <a:gd name="T78" fmla="*/ 869 w 1407"/>
                <a:gd name="T79" fmla="*/ 939 h 1020"/>
                <a:gd name="T80" fmla="*/ 898 w 1407"/>
                <a:gd name="T81" fmla="*/ 970 h 1020"/>
                <a:gd name="T82" fmla="*/ 966 w 1407"/>
                <a:gd name="T83" fmla="*/ 900 h 1020"/>
                <a:gd name="T84" fmla="*/ 1082 w 1407"/>
                <a:gd name="T85" fmla="*/ 781 h 1020"/>
                <a:gd name="T86" fmla="*/ 1216 w 1407"/>
                <a:gd name="T87" fmla="*/ 645 h 1020"/>
                <a:gd name="T88" fmla="*/ 1326 w 1407"/>
                <a:gd name="T89" fmla="*/ 530 h 1020"/>
                <a:gd name="T90" fmla="*/ 1381 w 1407"/>
                <a:gd name="T91" fmla="*/ 470 h 1020"/>
                <a:gd name="T92" fmla="*/ 1401 w 1407"/>
                <a:gd name="T93" fmla="*/ 485 h 1020"/>
                <a:gd name="T94" fmla="*/ 1302 w 1407"/>
                <a:gd name="T95" fmla="*/ 590 h 1020"/>
                <a:gd name="T96" fmla="*/ 1183 w 1407"/>
                <a:gd name="T97" fmla="*/ 714 h 1020"/>
                <a:gd name="T98" fmla="*/ 1081 w 1407"/>
                <a:gd name="T99" fmla="*/ 825 h 1020"/>
                <a:gd name="T100" fmla="*/ 1000 w 1407"/>
                <a:gd name="T101" fmla="*/ 915 h 1020"/>
                <a:gd name="T102" fmla="*/ 945 w 1407"/>
                <a:gd name="T103" fmla="*/ 970 h 1020"/>
                <a:gd name="T104" fmla="*/ 928 w 1407"/>
                <a:gd name="T105" fmla="*/ 990 h 1020"/>
                <a:gd name="T106" fmla="*/ 914 w 1407"/>
                <a:gd name="T107" fmla="*/ 1016 h 1020"/>
                <a:gd name="T108" fmla="*/ 876 w 1407"/>
                <a:gd name="T109" fmla="*/ 1016 h 1020"/>
                <a:gd name="T110" fmla="*/ 839 w 1407"/>
                <a:gd name="T111" fmla="*/ 995 h 1020"/>
                <a:gd name="T112" fmla="*/ 779 w 1407"/>
                <a:gd name="T113" fmla="*/ 968 h 1020"/>
                <a:gd name="T114" fmla="*/ 690 w 1407"/>
                <a:gd name="T115" fmla="*/ 931 h 1020"/>
                <a:gd name="T116" fmla="*/ 585 w 1407"/>
                <a:gd name="T117" fmla="*/ 884 h 1020"/>
                <a:gd name="T118" fmla="*/ 474 w 1407"/>
                <a:gd name="T119" fmla="*/ 840 h 102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07"/>
                <a:gd name="T181" fmla="*/ 0 h 1020"/>
                <a:gd name="T182" fmla="*/ 1407 w 1407"/>
                <a:gd name="T183" fmla="*/ 1020 h 102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07" h="1020">
                  <a:moveTo>
                    <a:pt x="401" y="808"/>
                  </a:moveTo>
                  <a:lnTo>
                    <a:pt x="353" y="786"/>
                  </a:lnTo>
                  <a:lnTo>
                    <a:pt x="317" y="762"/>
                  </a:lnTo>
                  <a:lnTo>
                    <a:pt x="293" y="736"/>
                  </a:lnTo>
                  <a:lnTo>
                    <a:pt x="274" y="708"/>
                  </a:lnTo>
                  <a:lnTo>
                    <a:pt x="261" y="681"/>
                  </a:lnTo>
                  <a:lnTo>
                    <a:pt x="251" y="655"/>
                  </a:lnTo>
                  <a:lnTo>
                    <a:pt x="242" y="629"/>
                  </a:lnTo>
                  <a:lnTo>
                    <a:pt x="231" y="603"/>
                  </a:lnTo>
                  <a:lnTo>
                    <a:pt x="219" y="570"/>
                  </a:lnTo>
                  <a:lnTo>
                    <a:pt x="224" y="550"/>
                  </a:lnTo>
                  <a:lnTo>
                    <a:pt x="238" y="544"/>
                  </a:lnTo>
                  <a:lnTo>
                    <a:pt x="257" y="550"/>
                  </a:lnTo>
                  <a:lnTo>
                    <a:pt x="129" y="496"/>
                  </a:lnTo>
                  <a:lnTo>
                    <a:pt x="109" y="488"/>
                  </a:lnTo>
                  <a:lnTo>
                    <a:pt x="96" y="496"/>
                  </a:lnTo>
                  <a:lnTo>
                    <a:pt x="92" y="517"/>
                  </a:lnTo>
                  <a:lnTo>
                    <a:pt x="103" y="550"/>
                  </a:lnTo>
                  <a:lnTo>
                    <a:pt x="113" y="576"/>
                  </a:lnTo>
                  <a:lnTo>
                    <a:pt x="122" y="600"/>
                  </a:lnTo>
                  <a:lnTo>
                    <a:pt x="133" y="629"/>
                  </a:lnTo>
                  <a:lnTo>
                    <a:pt x="146" y="655"/>
                  </a:lnTo>
                  <a:lnTo>
                    <a:pt x="163" y="684"/>
                  </a:lnTo>
                  <a:lnTo>
                    <a:pt x="189" y="708"/>
                  </a:lnTo>
                  <a:lnTo>
                    <a:pt x="224" y="736"/>
                  </a:lnTo>
                  <a:lnTo>
                    <a:pt x="270" y="757"/>
                  </a:lnTo>
                  <a:lnTo>
                    <a:pt x="255" y="752"/>
                  </a:lnTo>
                  <a:lnTo>
                    <a:pt x="242" y="747"/>
                  </a:lnTo>
                  <a:lnTo>
                    <a:pt x="230" y="743"/>
                  </a:lnTo>
                  <a:lnTo>
                    <a:pt x="218" y="736"/>
                  </a:lnTo>
                  <a:lnTo>
                    <a:pt x="208" y="731"/>
                  </a:lnTo>
                  <a:lnTo>
                    <a:pt x="198" y="727"/>
                  </a:lnTo>
                  <a:lnTo>
                    <a:pt x="189" y="726"/>
                  </a:lnTo>
                  <a:lnTo>
                    <a:pt x="181" y="721"/>
                  </a:lnTo>
                  <a:lnTo>
                    <a:pt x="133" y="697"/>
                  </a:lnTo>
                  <a:lnTo>
                    <a:pt x="97" y="672"/>
                  </a:lnTo>
                  <a:lnTo>
                    <a:pt x="71" y="646"/>
                  </a:lnTo>
                  <a:lnTo>
                    <a:pt x="54" y="622"/>
                  </a:lnTo>
                  <a:lnTo>
                    <a:pt x="41" y="592"/>
                  </a:lnTo>
                  <a:lnTo>
                    <a:pt x="31" y="567"/>
                  </a:lnTo>
                  <a:lnTo>
                    <a:pt x="23" y="540"/>
                  </a:lnTo>
                  <a:lnTo>
                    <a:pt x="12" y="512"/>
                  </a:lnTo>
                  <a:lnTo>
                    <a:pt x="0" y="480"/>
                  </a:lnTo>
                  <a:lnTo>
                    <a:pt x="4" y="459"/>
                  </a:lnTo>
                  <a:lnTo>
                    <a:pt x="18" y="453"/>
                  </a:lnTo>
                  <a:lnTo>
                    <a:pt x="38" y="462"/>
                  </a:lnTo>
                  <a:lnTo>
                    <a:pt x="34" y="453"/>
                  </a:lnTo>
                  <a:lnTo>
                    <a:pt x="31" y="442"/>
                  </a:lnTo>
                  <a:lnTo>
                    <a:pt x="31" y="433"/>
                  </a:lnTo>
                  <a:lnTo>
                    <a:pt x="34" y="420"/>
                  </a:lnTo>
                  <a:lnTo>
                    <a:pt x="40" y="407"/>
                  </a:lnTo>
                  <a:lnTo>
                    <a:pt x="48" y="391"/>
                  </a:lnTo>
                  <a:lnTo>
                    <a:pt x="61" y="374"/>
                  </a:lnTo>
                  <a:lnTo>
                    <a:pt x="80" y="355"/>
                  </a:lnTo>
                  <a:lnTo>
                    <a:pt x="100" y="332"/>
                  </a:lnTo>
                  <a:lnTo>
                    <a:pt x="126" y="304"/>
                  </a:lnTo>
                  <a:lnTo>
                    <a:pt x="159" y="271"/>
                  </a:lnTo>
                  <a:lnTo>
                    <a:pt x="194" y="235"/>
                  </a:lnTo>
                  <a:lnTo>
                    <a:pt x="235" y="195"/>
                  </a:lnTo>
                  <a:lnTo>
                    <a:pt x="283" y="150"/>
                  </a:lnTo>
                  <a:lnTo>
                    <a:pt x="334" y="95"/>
                  </a:lnTo>
                  <a:lnTo>
                    <a:pt x="393" y="36"/>
                  </a:lnTo>
                  <a:lnTo>
                    <a:pt x="406" y="23"/>
                  </a:lnTo>
                  <a:lnTo>
                    <a:pt x="418" y="12"/>
                  </a:lnTo>
                  <a:lnTo>
                    <a:pt x="429" y="4"/>
                  </a:lnTo>
                  <a:lnTo>
                    <a:pt x="437" y="2"/>
                  </a:lnTo>
                  <a:lnTo>
                    <a:pt x="448" y="0"/>
                  </a:lnTo>
                  <a:lnTo>
                    <a:pt x="460" y="2"/>
                  </a:lnTo>
                  <a:lnTo>
                    <a:pt x="474" y="4"/>
                  </a:lnTo>
                  <a:lnTo>
                    <a:pt x="493" y="10"/>
                  </a:lnTo>
                  <a:lnTo>
                    <a:pt x="510" y="16"/>
                  </a:lnTo>
                  <a:lnTo>
                    <a:pt x="539" y="26"/>
                  </a:lnTo>
                  <a:lnTo>
                    <a:pt x="580" y="40"/>
                  </a:lnTo>
                  <a:lnTo>
                    <a:pt x="634" y="55"/>
                  </a:lnTo>
                  <a:lnTo>
                    <a:pt x="694" y="77"/>
                  </a:lnTo>
                  <a:lnTo>
                    <a:pt x="760" y="95"/>
                  </a:lnTo>
                  <a:lnTo>
                    <a:pt x="829" y="117"/>
                  </a:lnTo>
                  <a:lnTo>
                    <a:pt x="899" y="139"/>
                  </a:lnTo>
                  <a:lnTo>
                    <a:pt x="970" y="160"/>
                  </a:lnTo>
                  <a:lnTo>
                    <a:pt x="1040" y="182"/>
                  </a:lnTo>
                  <a:lnTo>
                    <a:pt x="1105" y="202"/>
                  </a:lnTo>
                  <a:lnTo>
                    <a:pt x="1165" y="219"/>
                  </a:lnTo>
                  <a:lnTo>
                    <a:pt x="1217" y="240"/>
                  </a:lnTo>
                  <a:lnTo>
                    <a:pt x="1259" y="253"/>
                  </a:lnTo>
                  <a:lnTo>
                    <a:pt x="1289" y="261"/>
                  </a:lnTo>
                  <a:lnTo>
                    <a:pt x="1306" y="267"/>
                  </a:lnTo>
                  <a:lnTo>
                    <a:pt x="1334" y="281"/>
                  </a:lnTo>
                  <a:lnTo>
                    <a:pt x="1345" y="293"/>
                  </a:lnTo>
                  <a:lnTo>
                    <a:pt x="1341" y="304"/>
                  </a:lnTo>
                  <a:lnTo>
                    <a:pt x="1332" y="316"/>
                  </a:lnTo>
                  <a:lnTo>
                    <a:pt x="1321" y="328"/>
                  </a:lnTo>
                  <a:lnTo>
                    <a:pt x="1299" y="346"/>
                  </a:lnTo>
                  <a:lnTo>
                    <a:pt x="1276" y="368"/>
                  </a:lnTo>
                  <a:lnTo>
                    <a:pt x="1247" y="394"/>
                  </a:lnTo>
                  <a:lnTo>
                    <a:pt x="1217" y="426"/>
                  </a:lnTo>
                  <a:lnTo>
                    <a:pt x="1183" y="459"/>
                  </a:lnTo>
                  <a:lnTo>
                    <a:pt x="1148" y="492"/>
                  </a:lnTo>
                  <a:lnTo>
                    <a:pt x="1114" y="530"/>
                  </a:lnTo>
                  <a:lnTo>
                    <a:pt x="1076" y="567"/>
                  </a:lnTo>
                  <a:lnTo>
                    <a:pt x="1042" y="599"/>
                  </a:lnTo>
                  <a:lnTo>
                    <a:pt x="1009" y="635"/>
                  </a:lnTo>
                  <a:lnTo>
                    <a:pt x="979" y="667"/>
                  </a:lnTo>
                  <a:lnTo>
                    <a:pt x="953" y="694"/>
                  </a:lnTo>
                  <a:lnTo>
                    <a:pt x="931" y="721"/>
                  </a:lnTo>
                  <a:lnTo>
                    <a:pt x="911" y="740"/>
                  </a:lnTo>
                  <a:lnTo>
                    <a:pt x="899" y="753"/>
                  </a:lnTo>
                  <a:lnTo>
                    <a:pt x="887" y="773"/>
                  </a:lnTo>
                  <a:lnTo>
                    <a:pt x="869" y="786"/>
                  </a:lnTo>
                  <a:lnTo>
                    <a:pt x="856" y="795"/>
                  </a:lnTo>
                  <a:lnTo>
                    <a:pt x="848" y="802"/>
                  </a:lnTo>
                  <a:lnTo>
                    <a:pt x="839" y="807"/>
                  </a:lnTo>
                  <a:lnTo>
                    <a:pt x="832" y="807"/>
                  </a:lnTo>
                  <a:lnTo>
                    <a:pt x="830" y="807"/>
                  </a:lnTo>
                  <a:lnTo>
                    <a:pt x="829" y="807"/>
                  </a:lnTo>
                  <a:lnTo>
                    <a:pt x="830" y="814"/>
                  </a:lnTo>
                  <a:lnTo>
                    <a:pt x="836" y="830"/>
                  </a:lnTo>
                  <a:lnTo>
                    <a:pt x="841" y="854"/>
                  </a:lnTo>
                  <a:lnTo>
                    <a:pt x="848" y="882"/>
                  </a:lnTo>
                  <a:lnTo>
                    <a:pt x="859" y="912"/>
                  </a:lnTo>
                  <a:lnTo>
                    <a:pt x="869" y="939"/>
                  </a:lnTo>
                  <a:lnTo>
                    <a:pt x="881" y="961"/>
                  </a:lnTo>
                  <a:lnTo>
                    <a:pt x="894" y="974"/>
                  </a:lnTo>
                  <a:lnTo>
                    <a:pt x="898" y="970"/>
                  </a:lnTo>
                  <a:lnTo>
                    <a:pt x="914" y="954"/>
                  </a:lnTo>
                  <a:lnTo>
                    <a:pt x="937" y="931"/>
                  </a:lnTo>
                  <a:lnTo>
                    <a:pt x="966" y="900"/>
                  </a:lnTo>
                  <a:lnTo>
                    <a:pt x="1003" y="864"/>
                  </a:lnTo>
                  <a:lnTo>
                    <a:pt x="1042" y="822"/>
                  </a:lnTo>
                  <a:lnTo>
                    <a:pt x="1082" y="781"/>
                  </a:lnTo>
                  <a:lnTo>
                    <a:pt x="1128" y="736"/>
                  </a:lnTo>
                  <a:lnTo>
                    <a:pt x="1171" y="688"/>
                  </a:lnTo>
                  <a:lnTo>
                    <a:pt x="1216" y="645"/>
                  </a:lnTo>
                  <a:lnTo>
                    <a:pt x="1257" y="600"/>
                  </a:lnTo>
                  <a:lnTo>
                    <a:pt x="1293" y="564"/>
                  </a:lnTo>
                  <a:lnTo>
                    <a:pt x="1326" y="530"/>
                  </a:lnTo>
                  <a:lnTo>
                    <a:pt x="1352" y="501"/>
                  </a:lnTo>
                  <a:lnTo>
                    <a:pt x="1371" y="480"/>
                  </a:lnTo>
                  <a:lnTo>
                    <a:pt x="1381" y="470"/>
                  </a:lnTo>
                  <a:lnTo>
                    <a:pt x="1398" y="457"/>
                  </a:lnTo>
                  <a:lnTo>
                    <a:pt x="1407" y="466"/>
                  </a:lnTo>
                  <a:lnTo>
                    <a:pt x="1401" y="485"/>
                  </a:lnTo>
                  <a:lnTo>
                    <a:pt x="1390" y="508"/>
                  </a:lnTo>
                  <a:lnTo>
                    <a:pt x="1345" y="548"/>
                  </a:lnTo>
                  <a:lnTo>
                    <a:pt x="1302" y="590"/>
                  </a:lnTo>
                  <a:lnTo>
                    <a:pt x="1262" y="632"/>
                  </a:lnTo>
                  <a:lnTo>
                    <a:pt x="1220" y="672"/>
                  </a:lnTo>
                  <a:lnTo>
                    <a:pt x="1183" y="714"/>
                  </a:lnTo>
                  <a:lnTo>
                    <a:pt x="1145" y="752"/>
                  </a:lnTo>
                  <a:lnTo>
                    <a:pt x="1114" y="789"/>
                  </a:lnTo>
                  <a:lnTo>
                    <a:pt x="1081" y="825"/>
                  </a:lnTo>
                  <a:lnTo>
                    <a:pt x="1049" y="857"/>
                  </a:lnTo>
                  <a:lnTo>
                    <a:pt x="1023" y="886"/>
                  </a:lnTo>
                  <a:lnTo>
                    <a:pt x="1000" y="915"/>
                  </a:lnTo>
                  <a:lnTo>
                    <a:pt x="979" y="936"/>
                  </a:lnTo>
                  <a:lnTo>
                    <a:pt x="961" y="957"/>
                  </a:lnTo>
                  <a:lnTo>
                    <a:pt x="945" y="970"/>
                  </a:lnTo>
                  <a:lnTo>
                    <a:pt x="935" y="978"/>
                  </a:lnTo>
                  <a:lnTo>
                    <a:pt x="927" y="980"/>
                  </a:lnTo>
                  <a:lnTo>
                    <a:pt x="928" y="990"/>
                  </a:lnTo>
                  <a:lnTo>
                    <a:pt x="927" y="1000"/>
                  </a:lnTo>
                  <a:lnTo>
                    <a:pt x="922" y="1008"/>
                  </a:lnTo>
                  <a:lnTo>
                    <a:pt x="914" y="1016"/>
                  </a:lnTo>
                  <a:lnTo>
                    <a:pt x="902" y="1020"/>
                  </a:lnTo>
                  <a:lnTo>
                    <a:pt x="889" y="1020"/>
                  </a:lnTo>
                  <a:lnTo>
                    <a:pt x="876" y="1016"/>
                  </a:lnTo>
                  <a:lnTo>
                    <a:pt x="861" y="1008"/>
                  </a:lnTo>
                  <a:lnTo>
                    <a:pt x="852" y="1004"/>
                  </a:lnTo>
                  <a:lnTo>
                    <a:pt x="839" y="995"/>
                  </a:lnTo>
                  <a:lnTo>
                    <a:pt x="822" y="985"/>
                  </a:lnTo>
                  <a:lnTo>
                    <a:pt x="802" y="978"/>
                  </a:lnTo>
                  <a:lnTo>
                    <a:pt x="779" y="968"/>
                  </a:lnTo>
                  <a:lnTo>
                    <a:pt x="753" y="957"/>
                  </a:lnTo>
                  <a:lnTo>
                    <a:pt x="723" y="944"/>
                  </a:lnTo>
                  <a:lnTo>
                    <a:pt x="690" y="931"/>
                  </a:lnTo>
                  <a:lnTo>
                    <a:pt x="657" y="916"/>
                  </a:lnTo>
                  <a:lnTo>
                    <a:pt x="622" y="900"/>
                  </a:lnTo>
                  <a:lnTo>
                    <a:pt x="585" y="884"/>
                  </a:lnTo>
                  <a:lnTo>
                    <a:pt x="549" y="869"/>
                  </a:lnTo>
                  <a:lnTo>
                    <a:pt x="511" y="854"/>
                  </a:lnTo>
                  <a:lnTo>
                    <a:pt x="474" y="840"/>
                  </a:lnTo>
                  <a:lnTo>
                    <a:pt x="437" y="825"/>
                  </a:lnTo>
                  <a:lnTo>
                    <a:pt x="401" y="808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4" name="Freeform 16"/>
            <p:cNvSpPr>
              <a:spLocks/>
            </p:cNvSpPr>
            <p:nvPr/>
          </p:nvSpPr>
          <p:spPr bwMode="auto">
            <a:xfrm>
              <a:off x="4914" y="2918"/>
              <a:ext cx="1407" cy="1020"/>
            </a:xfrm>
            <a:custGeom>
              <a:avLst/>
              <a:gdLst>
                <a:gd name="T0" fmla="*/ 317 w 1407"/>
                <a:gd name="T1" fmla="*/ 762 h 1020"/>
                <a:gd name="T2" fmla="*/ 251 w 1407"/>
                <a:gd name="T3" fmla="*/ 655 h 1020"/>
                <a:gd name="T4" fmla="*/ 219 w 1407"/>
                <a:gd name="T5" fmla="*/ 570 h 1020"/>
                <a:gd name="T6" fmla="*/ 129 w 1407"/>
                <a:gd name="T7" fmla="*/ 496 h 1020"/>
                <a:gd name="T8" fmla="*/ 92 w 1407"/>
                <a:gd name="T9" fmla="*/ 517 h 1020"/>
                <a:gd name="T10" fmla="*/ 122 w 1407"/>
                <a:gd name="T11" fmla="*/ 600 h 1020"/>
                <a:gd name="T12" fmla="*/ 189 w 1407"/>
                <a:gd name="T13" fmla="*/ 708 h 1020"/>
                <a:gd name="T14" fmla="*/ 255 w 1407"/>
                <a:gd name="T15" fmla="*/ 752 h 1020"/>
                <a:gd name="T16" fmla="*/ 208 w 1407"/>
                <a:gd name="T17" fmla="*/ 731 h 1020"/>
                <a:gd name="T18" fmla="*/ 181 w 1407"/>
                <a:gd name="T19" fmla="*/ 721 h 1020"/>
                <a:gd name="T20" fmla="*/ 54 w 1407"/>
                <a:gd name="T21" fmla="*/ 622 h 1020"/>
                <a:gd name="T22" fmla="*/ 12 w 1407"/>
                <a:gd name="T23" fmla="*/ 512 h 1020"/>
                <a:gd name="T24" fmla="*/ 18 w 1407"/>
                <a:gd name="T25" fmla="*/ 453 h 1020"/>
                <a:gd name="T26" fmla="*/ 31 w 1407"/>
                <a:gd name="T27" fmla="*/ 442 h 1020"/>
                <a:gd name="T28" fmla="*/ 48 w 1407"/>
                <a:gd name="T29" fmla="*/ 391 h 1020"/>
                <a:gd name="T30" fmla="*/ 126 w 1407"/>
                <a:gd name="T31" fmla="*/ 304 h 1020"/>
                <a:gd name="T32" fmla="*/ 283 w 1407"/>
                <a:gd name="T33" fmla="*/ 150 h 1020"/>
                <a:gd name="T34" fmla="*/ 406 w 1407"/>
                <a:gd name="T35" fmla="*/ 23 h 1020"/>
                <a:gd name="T36" fmla="*/ 448 w 1407"/>
                <a:gd name="T37" fmla="*/ 0 h 1020"/>
                <a:gd name="T38" fmla="*/ 493 w 1407"/>
                <a:gd name="T39" fmla="*/ 10 h 1020"/>
                <a:gd name="T40" fmla="*/ 634 w 1407"/>
                <a:gd name="T41" fmla="*/ 55 h 1020"/>
                <a:gd name="T42" fmla="*/ 899 w 1407"/>
                <a:gd name="T43" fmla="*/ 139 h 1020"/>
                <a:gd name="T44" fmla="*/ 1165 w 1407"/>
                <a:gd name="T45" fmla="*/ 219 h 1020"/>
                <a:gd name="T46" fmla="*/ 1306 w 1407"/>
                <a:gd name="T47" fmla="*/ 267 h 1020"/>
                <a:gd name="T48" fmla="*/ 1341 w 1407"/>
                <a:gd name="T49" fmla="*/ 304 h 1020"/>
                <a:gd name="T50" fmla="*/ 1299 w 1407"/>
                <a:gd name="T51" fmla="*/ 346 h 1020"/>
                <a:gd name="T52" fmla="*/ 1183 w 1407"/>
                <a:gd name="T53" fmla="*/ 459 h 1020"/>
                <a:gd name="T54" fmla="*/ 1042 w 1407"/>
                <a:gd name="T55" fmla="*/ 599 h 1020"/>
                <a:gd name="T56" fmla="*/ 931 w 1407"/>
                <a:gd name="T57" fmla="*/ 721 h 1020"/>
                <a:gd name="T58" fmla="*/ 887 w 1407"/>
                <a:gd name="T59" fmla="*/ 773 h 1020"/>
                <a:gd name="T60" fmla="*/ 839 w 1407"/>
                <a:gd name="T61" fmla="*/ 807 h 1020"/>
                <a:gd name="T62" fmla="*/ 829 w 1407"/>
                <a:gd name="T63" fmla="*/ 807 h 1020"/>
                <a:gd name="T64" fmla="*/ 848 w 1407"/>
                <a:gd name="T65" fmla="*/ 882 h 1020"/>
                <a:gd name="T66" fmla="*/ 894 w 1407"/>
                <a:gd name="T67" fmla="*/ 974 h 1020"/>
                <a:gd name="T68" fmla="*/ 937 w 1407"/>
                <a:gd name="T69" fmla="*/ 931 h 1020"/>
                <a:gd name="T70" fmla="*/ 1082 w 1407"/>
                <a:gd name="T71" fmla="*/ 781 h 1020"/>
                <a:gd name="T72" fmla="*/ 1257 w 1407"/>
                <a:gd name="T73" fmla="*/ 600 h 1020"/>
                <a:gd name="T74" fmla="*/ 1371 w 1407"/>
                <a:gd name="T75" fmla="*/ 480 h 1020"/>
                <a:gd name="T76" fmla="*/ 1407 w 1407"/>
                <a:gd name="T77" fmla="*/ 466 h 1020"/>
                <a:gd name="T78" fmla="*/ 1345 w 1407"/>
                <a:gd name="T79" fmla="*/ 548 h 1020"/>
                <a:gd name="T80" fmla="*/ 1183 w 1407"/>
                <a:gd name="T81" fmla="*/ 714 h 1020"/>
                <a:gd name="T82" fmla="*/ 1049 w 1407"/>
                <a:gd name="T83" fmla="*/ 857 h 1020"/>
                <a:gd name="T84" fmla="*/ 961 w 1407"/>
                <a:gd name="T85" fmla="*/ 957 h 1020"/>
                <a:gd name="T86" fmla="*/ 927 w 1407"/>
                <a:gd name="T87" fmla="*/ 980 h 1020"/>
                <a:gd name="T88" fmla="*/ 914 w 1407"/>
                <a:gd name="T89" fmla="*/ 1016 h 1020"/>
                <a:gd name="T90" fmla="*/ 861 w 1407"/>
                <a:gd name="T91" fmla="*/ 1008 h 1020"/>
                <a:gd name="T92" fmla="*/ 822 w 1407"/>
                <a:gd name="T93" fmla="*/ 985 h 1020"/>
                <a:gd name="T94" fmla="*/ 723 w 1407"/>
                <a:gd name="T95" fmla="*/ 944 h 1020"/>
                <a:gd name="T96" fmla="*/ 585 w 1407"/>
                <a:gd name="T97" fmla="*/ 884 h 1020"/>
                <a:gd name="T98" fmla="*/ 437 w 1407"/>
                <a:gd name="T99" fmla="*/ 825 h 10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407"/>
                <a:gd name="T151" fmla="*/ 0 h 1020"/>
                <a:gd name="T152" fmla="*/ 1407 w 1407"/>
                <a:gd name="T153" fmla="*/ 1020 h 10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407" h="1020">
                  <a:moveTo>
                    <a:pt x="401" y="808"/>
                  </a:moveTo>
                  <a:lnTo>
                    <a:pt x="401" y="808"/>
                  </a:lnTo>
                  <a:lnTo>
                    <a:pt x="353" y="786"/>
                  </a:lnTo>
                  <a:lnTo>
                    <a:pt x="317" y="762"/>
                  </a:lnTo>
                  <a:lnTo>
                    <a:pt x="293" y="736"/>
                  </a:lnTo>
                  <a:lnTo>
                    <a:pt x="274" y="708"/>
                  </a:lnTo>
                  <a:lnTo>
                    <a:pt x="261" y="681"/>
                  </a:lnTo>
                  <a:lnTo>
                    <a:pt x="251" y="655"/>
                  </a:lnTo>
                  <a:lnTo>
                    <a:pt x="242" y="629"/>
                  </a:lnTo>
                  <a:lnTo>
                    <a:pt x="231" y="603"/>
                  </a:lnTo>
                  <a:lnTo>
                    <a:pt x="219" y="570"/>
                  </a:lnTo>
                  <a:lnTo>
                    <a:pt x="224" y="550"/>
                  </a:lnTo>
                  <a:lnTo>
                    <a:pt x="238" y="544"/>
                  </a:lnTo>
                  <a:lnTo>
                    <a:pt x="257" y="550"/>
                  </a:lnTo>
                  <a:lnTo>
                    <a:pt x="129" y="496"/>
                  </a:lnTo>
                  <a:lnTo>
                    <a:pt x="109" y="488"/>
                  </a:lnTo>
                  <a:lnTo>
                    <a:pt x="96" y="496"/>
                  </a:lnTo>
                  <a:lnTo>
                    <a:pt x="92" y="517"/>
                  </a:lnTo>
                  <a:lnTo>
                    <a:pt x="103" y="550"/>
                  </a:lnTo>
                  <a:lnTo>
                    <a:pt x="113" y="576"/>
                  </a:lnTo>
                  <a:lnTo>
                    <a:pt x="122" y="600"/>
                  </a:lnTo>
                  <a:lnTo>
                    <a:pt x="133" y="629"/>
                  </a:lnTo>
                  <a:lnTo>
                    <a:pt x="146" y="655"/>
                  </a:lnTo>
                  <a:lnTo>
                    <a:pt x="163" y="684"/>
                  </a:lnTo>
                  <a:lnTo>
                    <a:pt x="189" y="708"/>
                  </a:lnTo>
                  <a:lnTo>
                    <a:pt x="224" y="736"/>
                  </a:lnTo>
                  <a:lnTo>
                    <a:pt x="270" y="757"/>
                  </a:lnTo>
                  <a:lnTo>
                    <a:pt x="255" y="752"/>
                  </a:lnTo>
                  <a:lnTo>
                    <a:pt x="242" y="747"/>
                  </a:lnTo>
                  <a:lnTo>
                    <a:pt x="230" y="743"/>
                  </a:lnTo>
                  <a:lnTo>
                    <a:pt x="218" y="736"/>
                  </a:lnTo>
                  <a:lnTo>
                    <a:pt x="208" y="731"/>
                  </a:lnTo>
                  <a:lnTo>
                    <a:pt x="198" y="727"/>
                  </a:lnTo>
                  <a:lnTo>
                    <a:pt x="189" y="726"/>
                  </a:lnTo>
                  <a:lnTo>
                    <a:pt x="181" y="721"/>
                  </a:lnTo>
                  <a:lnTo>
                    <a:pt x="133" y="697"/>
                  </a:lnTo>
                  <a:lnTo>
                    <a:pt x="97" y="672"/>
                  </a:lnTo>
                  <a:lnTo>
                    <a:pt x="71" y="646"/>
                  </a:lnTo>
                  <a:lnTo>
                    <a:pt x="54" y="622"/>
                  </a:lnTo>
                  <a:lnTo>
                    <a:pt x="41" y="592"/>
                  </a:lnTo>
                  <a:lnTo>
                    <a:pt x="31" y="567"/>
                  </a:lnTo>
                  <a:lnTo>
                    <a:pt x="23" y="540"/>
                  </a:lnTo>
                  <a:lnTo>
                    <a:pt x="12" y="512"/>
                  </a:lnTo>
                  <a:lnTo>
                    <a:pt x="0" y="480"/>
                  </a:lnTo>
                  <a:lnTo>
                    <a:pt x="4" y="459"/>
                  </a:lnTo>
                  <a:lnTo>
                    <a:pt x="18" y="453"/>
                  </a:lnTo>
                  <a:lnTo>
                    <a:pt x="38" y="462"/>
                  </a:lnTo>
                  <a:lnTo>
                    <a:pt x="34" y="453"/>
                  </a:lnTo>
                  <a:lnTo>
                    <a:pt x="31" y="442"/>
                  </a:lnTo>
                  <a:lnTo>
                    <a:pt x="31" y="433"/>
                  </a:lnTo>
                  <a:lnTo>
                    <a:pt x="34" y="420"/>
                  </a:lnTo>
                  <a:lnTo>
                    <a:pt x="40" y="407"/>
                  </a:lnTo>
                  <a:lnTo>
                    <a:pt x="48" y="391"/>
                  </a:lnTo>
                  <a:lnTo>
                    <a:pt x="61" y="374"/>
                  </a:lnTo>
                  <a:lnTo>
                    <a:pt x="80" y="355"/>
                  </a:lnTo>
                  <a:lnTo>
                    <a:pt x="100" y="332"/>
                  </a:lnTo>
                  <a:lnTo>
                    <a:pt x="126" y="304"/>
                  </a:lnTo>
                  <a:lnTo>
                    <a:pt x="159" y="271"/>
                  </a:lnTo>
                  <a:lnTo>
                    <a:pt x="194" y="235"/>
                  </a:lnTo>
                  <a:lnTo>
                    <a:pt x="235" y="195"/>
                  </a:lnTo>
                  <a:lnTo>
                    <a:pt x="283" y="150"/>
                  </a:lnTo>
                  <a:lnTo>
                    <a:pt x="334" y="95"/>
                  </a:lnTo>
                  <a:lnTo>
                    <a:pt x="393" y="36"/>
                  </a:lnTo>
                  <a:lnTo>
                    <a:pt x="406" y="23"/>
                  </a:lnTo>
                  <a:lnTo>
                    <a:pt x="418" y="12"/>
                  </a:lnTo>
                  <a:lnTo>
                    <a:pt x="429" y="4"/>
                  </a:lnTo>
                  <a:lnTo>
                    <a:pt x="437" y="2"/>
                  </a:lnTo>
                  <a:lnTo>
                    <a:pt x="448" y="0"/>
                  </a:lnTo>
                  <a:lnTo>
                    <a:pt x="460" y="2"/>
                  </a:lnTo>
                  <a:lnTo>
                    <a:pt x="474" y="4"/>
                  </a:lnTo>
                  <a:lnTo>
                    <a:pt x="493" y="10"/>
                  </a:lnTo>
                  <a:lnTo>
                    <a:pt x="510" y="16"/>
                  </a:lnTo>
                  <a:lnTo>
                    <a:pt x="539" y="26"/>
                  </a:lnTo>
                  <a:lnTo>
                    <a:pt x="580" y="40"/>
                  </a:lnTo>
                  <a:lnTo>
                    <a:pt x="634" y="55"/>
                  </a:lnTo>
                  <a:lnTo>
                    <a:pt x="694" y="77"/>
                  </a:lnTo>
                  <a:lnTo>
                    <a:pt x="760" y="95"/>
                  </a:lnTo>
                  <a:lnTo>
                    <a:pt x="829" y="117"/>
                  </a:lnTo>
                  <a:lnTo>
                    <a:pt x="899" y="139"/>
                  </a:lnTo>
                  <a:lnTo>
                    <a:pt x="970" y="160"/>
                  </a:lnTo>
                  <a:lnTo>
                    <a:pt x="1040" y="182"/>
                  </a:lnTo>
                  <a:lnTo>
                    <a:pt x="1105" y="202"/>
                  </a:lnTo>
                  <a:lnTo>
                    <a:pt x="1165" y="219"/>
                  </a:lnTo>
                  <a:lnTo>
                    <a:pt x="1217" y="240"/>
                  </a:lnTo>
                  <a:lnTo>
                    <a:pt x="1259" y="253"/>
                  </a:lnTo>
                  <a:lnTo>
                    <a:pt x="1289" y="261"/>
                  </a:lnTo>
                  <a:lnTo>
                    <a:pt x="1306" y="267"/>
                  </a:lnTo>
                  <a:lnTo>
                    <a:pt x="1334" y="281"/>
                  </a:lnTo>
                  <a:lnTo>
                    <a:pt x="1345" y="293"/>
                  </a:lnTo>
                  <a:lnTo>
                    <a:pt x="1341" y="304"/>
                  </a:lnTo>
                  <a:lnTo>
                    <a:pt x="1332" y="316"/>
                  </a:lnTo>
                  <a:lnTo>
                    <a:pt x="1321" y="328"/>
                  </a:lnTo>
                  <a:lnTo>
                    <a:pt x="1299" y="346"/>
                  </a:lnTo>
                  <a:lnTo>
                    <a:pt x="1276" y="368"/>
                  </a:lnTo>
                  <a:lnTo>
                    <a:pt x="1247" y="394"/>
                  </a:lnTo>
                  <a:lnTo>
                    <a:pt x="1217" y="426"/>
                  </a:lnTo>
                  <a:lnTo>
                    <a:pt x="1183" y="459"/>
                  </a:lnTo>
                  <a:lnTo>
                    <a:pt x="1148" y="492"/>
                  </a:lnTo>
                  <a:lnTo>
                    <a:pt x="1114" y="530"/>
                  </a:lnTo>
                  <a:lnTo>
                    <a:pt x="1076" y="567"/>
                  </a:lnTo>
                  <a:lnTo>
                    <a:pt x="1042" y="599"/>
                  </a:lnTo>
                  <a:lnTo>
                    <a:pt x="1009" y="635"/>
                  </a:lnTo>
                  <a:lnTo>
                    <a:pt x="979" y="667"/>
                  </a:lnTo>
                  <a:lnTo>
                    <a:pt x="953" y="694"/>
                  </a:lnTo>
                  <a:lnTo>
                    <a:pt x="931" y="721"/>
                  </a:lnTo>
                  <a:lnTo>
                    <a:pt x="911" y="740"/>
                  </a:lnTo>
                  <a:lnTo>
                    <a:pt x="899" y="753"/>
                  </a:lnTo>
                  <a:lnTo>
                    <a:pt x="887" y="773"/>
                  </a:lnTo>
                  <a:lnTo>
                    <a:pt x="869" y="786"/>
                  </a:lnTo>
                  <a:lnTo>
                    <a:pt x="856" y="795"/>
                  </a:lnTo>
                  <a:lnTo>
                    <a:pt x="848" y="802"/>
                  </a:lnTo>
                  <a:lnTo>
                    <a:pt x="839" y="807"/>
                  </a:lnTo>
                  <a:lnTo>
                    <a:pt x="832" y="807"/>
                  </a:lnTo>
                  <a:lnTo>
                    <a:pt x="830" y="807"/>
                  </a:lnTo>
                  <a:lnTo>
                    <a:pt x="829" y="807"/>
                  </a:lnTo>
                  <a:lnTo>
                    <a:pt x="830" y="814"/>
                  </a:lnTo>
                  <a:lnTo>
                    <a:pt x="836" y="830"/>
                  </a:lnTo>
                  <a:lnTo>
                    <a:pt x="841" y="854"/>
                  </a:lnTo>
                  <a:lnTo>
                    <a:pt x="848" y="882"/>
                  </a:lnTo>
                  <a:lnTo>
                    <a:pt x="859" y="912"/>
                  </a:lnTo>
                  <a:lnTo>
                    <a:pt x="869" y="939"/>
                  </a:lnTo>
                  <a:lnTo>
                    <a:pt x="881" y="961"/>
                  </a:lnTo>
                  <a:lnTo>
                    <a:pt x="894" y="974"/>
                  </a:lnTo>
                  <a:lnTo>
                    <a:pt x="898" y="970"/>
                  </a:lnTo>
                  <a:lnTo>
                    <a:pt x="914" y="954"/>
                  </a:lnTo>
                  <a:lnTo>
                    <a:pt x="937" y="931"/>
                  </a:lnTo>
                  <a:lnTo>
                    <a:pt x="966" y="900"/>
                  </a:lnTo>
                  <a:lnTo>
                    <a:pt x="1003" y="864"/>
                  </a:lnTo>
                  <a:lnTo>
                    <a:pt x="1042" y="822"/>
                  </a:lnTo>
                  <a:lnTo>
                    <a:pt x="1082" y="781"/>
                  </a:lnTo>
                  <a:lnTo>
                    <a:pt x="1128" y="736"/>
                  </a:lnTo>
                  <a:lnTo>
                    <a:pt x="1171" y="688"/>
                  </a:lnTo>
                  <a:lnTo>
                    <a:pt x="1216" y="645"/>
                  </a:lnTo>
                  <a:lnTo>
                    <a:pt x="1257" y="600"/>
                  </a:lnTo>
                  <a:lnTo>
                    <a:pt x="1293" y="564"/>
                  </a:lnTo>
                  <a:lnTo>
                    <a:pt x="1326" y="530"/>
                  </a:lnTo>
                  <a:lnTo>
                    <a:pt x="1352" y="501"/>
                  </a:lnTo>
                  <a:lnTo>
                    <a:pt x="1371" y="480"/>
                  </a:lnTo>
                  <a:lnTo>
                    <a:pt x="1381" y="470"/>
                  </a:lnTo>
                  <a:lnTo>
                    <a:pt x="1398" y="457"/>
                  </a:lnTo>
                  <a:lnTo>
                    <a:pt x="1407" y="466"/>
                  </a:lnTo>
                  <a:lnTo>
                    <a:pt x="1401" y="485"/>
                  </a:lnTo>
                  <a:lnTo>
                    <a:pt x="1390" y="508"/>
                  </a:lnTo>
                  <a:lnTo>
                    <a:pt x="1345" y="548"/>
                  </a:lnTo>
                  <a:lnTo>
                    <a:pt x="1302" y="590"/>
                  </a:lnTo>
                  <a:lnTo>
                    <a:pt x="1262" y="632"/>
                  </a:lnTo>
                  <a:lnTo>
                    <a:pt x="1220" y="672"/>
                  </a:lnTo>
                  <a:lnTo>
                    <a:pt x="1183" y="714"/>
                  </a:lnTo>
                  <a:lnTo>
                    <a:pt x="1145" y="752"/>
                  </a:lnTo>
                  <a:lnTo>
                    <a:pt x="1114" y="789"/>
                  </a:lnTo>
                  <a:lnTo>
                    <a:pt x="1081" y="825"/>
                  </a:lnTo>
                  <a:lnTo>
                    <a:pt x="1049" y="857"/>
                  </a:lnTo>
                  <a:lnTo>
                    <a:pt x="1023" y="886"/>
                  </a:lnTo>
                  <a:lnTo>
                    <a:pt x="1000" y="915"/>
                  </a:lnTo>
                  <a:lnTo>
                    <a:pt x="979" y="936"/>
                  </a:lnTo>
                  <a:lnTo>
                    <a:pt x="961" y="957"/>
                  </a:lnTo>
                  <a:lnTo>
                    <a:pt x="945" y="970"/>
                  </a:lnTo>
                  <a:lnTo>
                    <a:pt x="935" y="978"/>
                  </a:lnTo>
                  <a:lnTo>
                    <a:pt x="927" y="980"/>
                  </a:lnTo>
                  <a:lnTo>
                    <a:pt x="928" y="990"/>
                  </a:lnTo>
                  <a:lnTo>
                    <a:pt x="927" y="1000"/>
                  </a:lnTo>
                  <a:lnTo>
                    <a:pt x="922" y="1008"/>
                  </a:lnTo>
                  <a:lnTo>
                    <a:pt x="914" y="1016"/>
                  </a:lnTo>
                  <a:lnTo>
                    <a:pt x="902" y="1020"/>
                  </a:lnTo>
                  <a:lnTo>
                    <a:pt x="889" y="1020"/>
                  </a:lnTo>
                  <a:lnTo>
                    <a:pt x="876" y="1016"/>
                  </a:lnTo>
                  <a:lnTo>
                    <a:pt x="861" y="1008"/>
                  </a:lnTo>
                  <a:lnTo>
                    <a:pt x="852" y="1004"/>
                  </a:lnTo>
                  <a:lnTo>
                    <a:pt x="839" y="995"/>
                  </a:lnTo>
                  <a:lnTo>
                    <a:pt x="822" y="985"/>
                  </a:lnTo>
                  <a:lnTo>
                    <a:pt x="802" y="978"/>
                  </a:lnTo>
                  <a:lnTo>
                    <a:pt x="779" y="968"/>
                  </a:lnTo>
                  <a:lnTo>
                    <a:pt x="753" y="957"/>
                  </a:lnTo>
                  <a:lnTo>
                    <a:pt x="723" y="944"/>
                  </a:lnTo>
                  <a:lnTo>
                    <a:pt x="690" y="931"/>
                  </a:lnTo>
                  <a:lnTo>
                    <a:pt x="657" y="916"/>
                  </a:lnTo>
                  <a:lnTo>
                    <a:pt x="622" y="900"/>
                  </a:lnTo>
                  <a:lnTo>
                    <a:pt x="585" y="884"/>
                  </a:lnTo>
                  <a:lnTo>
                    <a:pt x="549" y="869"/>
                  </a:lnTo>
                  <a:lnTo>
                    <a:pt x="511" y="854"/>
                  </a:lnTo>
                  <a:lnTo>
                    <a:pt x="474" y="840"/>
                  </a:lnTo>
                  <a:lnTo>
                    <a:pt x="437" y="825"/>
                  </a:lnTo>
                  <a:lnTo>
                    <a:pt x="401" y="808"/>
                  </a:lnTo>
                </a:path>
              </a:pathLst>
            </a:custGeom>
            <a:solidFill>
              <a:srgbClr val="FF0000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>
              <a:off x="4952" y="3380"/>
              <a:ext cx="784" cy="31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6" name="Line 18"/>
            <p:cNvSpPr>
              <a:spLocks noChangeShapeType="1"/>
            </p:cNvSpPr>
            <p:nvPr/>
          </p:nvSpPr>
          <p:spPr bwMode="auto">
            <a:xfrm flipH="1">
              <a:off x="5762" y="3313"/>
              <a:ext cx="493" cy="487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7" name="Line 19"/>
            <p:cNvSpPr>
              <a:spLocks noChangeShapeType="1"/>
            </p:cNvSpPr>
            <p:nvPr/>
          </p:nvSpPr>
          <p:spPr bwMode="auto">
            <a:xfrm flipV="1">
              <a:off x="5773" y="3401"/>
              <a:ext cx="421" cy="41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8" name="Line 20"/>
            <p:cNvSpPr>
              <a:spLocks noChangeShapeType="1"/>
            </p:cNvSpPr>
            <p:nvPr/>
          </p:nvSpPr>
          <p:spPr bwMode="auto">
            <a:xfrm flipV="1">
              <a:off x="5782" y="3598"/>
              <a:ext cx="247" cy="25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9" name="Freeform 21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16 w 298"/>
                <a:gd name="T5" fmla="*/ 105 h 258"/>
                <a:gd name="T6" fmla="*/ 42 w 298"/>
                <a:gd name="T7" fmla="*/ 121 h 258"/>
                <a:gd name="T8" fmla="*/ 74 w 298"/>
                <a:gd name="T9" fmla="*/ 138 h 258"/>
                <a:gd name="T10" fmla="*/ 104 w 298"/>
                <a:gd name="T11" fmla="*/ 160 h 258"/>
                <a:gd name="T12" fmla="*/ 134 w 298"/>
                <a:gd name="T13" fmla="*/ 185 h 258"/>
                <a:gd name="T14" fmla="*/ 160 w 298"/>
                <a:gd name="T15" fmla="*/ 208 h 258"/>
                <a:gd name="T16" fmla="*/ 180 w 298"/>
                <a:gd name="T17" fmla="*/ 235 h 258"/>
                <a:gd name="T18" fmla="*/ 190 w 298"/>
                <a:gd name="T19" fmla="*/ 258 h 258"/>
                <a:gd name="T20" fmla="*/ 197 w 298"/>
                <a:gd name="T21" fmla="*/ 234 h 258"/>
                <a:gd name="T22" fmla="*/ 202 w 298"/>
                <a:gd name="T23" fmla="*/ 195 h 258"/>
                <a:gd name="T24" fmla="*/ 199 w 298"/>
                <a:gd name="T25" fmla="*/ 157 h 258"/>
                <a:gd name="T26" fmla="*/ 190 w 298"/>
                <a:gd name="T27" fmla="*/ 135 h 258"/>
                <a:gd name="T28" fmla="*/ 203 w 298"/>
                <a:gd name="T29" fmla="*/ 135 h 258"/>
                <a:gd name="T30" fmla="*/ 219 w 298"/>
                <a:gd name="T31" fmla="*/ 135 h 258"/>
                <a:gd name="T32" fmla="*/ 235 w 298"/>
                <a:gd name="T33" fmla="*/ 135 h 258"/>
                <a:gd name="T34" fmla="*/ 249 w 298"/>
                <a:gd name="T35" fmla="*/ 138 h 258"/>
                <a:gd name="T36" fmla="*/ 263 w 298"/>
                <a:gd name="T37" fmla="*/ 140 h 258"/>
                <a:gd name="T38" fmla="*/ 281 w 298"/>
                <a:gd name="T39" fmla="*/ 144 h 258"/>
                <a:gd name="T40" fmla="*/ 291 w 298"/>
                <a:gd name="T41" fmla="*/ 151 h 258"/>
                <a:gd name="T42" fmla="*/ 298 w 298"/>
                <a:gd name="T43" fmla="*/ 161 h 258"/>
                <a:gd name="T44" fmla="*/ 291 w 298"/>
                <a:gd name="T45" fmla="*/ 144 h 258"/>
                <a:gd name="T46" fmla="*/ 276 w 298"/>
                <a:gd name="T47" fmla="*/ 123 h 258"/>
                <a:gd name="T48" fmla="*/ 253 w 298"/>
                <a:gd name="T49" fmla="*/ 92 h 258"/>
                <a:gd name="T50" fmla="*/ 227 w 298"/>
                <a:gd name="T51" fmla="*/ 63 h 258"/>
                <a:gd name="T52" fmla="*/ 197 w 298"/>
                <a:gd name="T53" fmla="*/ 39 h 258"/>
                <a:gd name="T54" fmla="*/ 164 w 298"/>
                <a:gd name="T55" fmla="*/ 16 h 258"/>
                <a:gd name="T56" fmla="*/ 130 w 298"/>
                <a:gd name="T57" fmla="*/ 3 h 258"/>
                <a:gd name="T58" fmla="*/ 95 w 298"/>
                <a:gd name="T59" fmla="*/ 0 h 2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8"/>
                <a:gd name="T91" fmla="*/ 0 h 258"/>
                <a:gd name="T92" fmla="*/ 298 w 298"/>
                <a:gd name="T93" fmla="*/ 258 h 2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0" name="Freeform 22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16 w 298"/>
                <a:gd name="T5" fmla="*/ 105 h 258"/>
                <a:gd name="T6" fmla="*/ 42 w 298"/>
                <a:gd name="T7" fmla="*/ 121 h 258"/>
                <a:gd name="T8" fmla="*/ 74 w 298"/>
                <a:gd name="T9" fmla="*/ 138 h 258"/>
                <a:gd name="T10" fmla="*/ 104 w 298"/>
                <a:gd name="T11" fmla="*/ 160 h 258"/>
                <a:gd name="T12" fmla="*/ 134 w 298"/>
                <a:gd name="T13" fmla="*/ 185 h 258"/>
                <a:gd name="T14" fmla="*/ 160 w 298"/>
                <a:gd name="T15" fmla="*/ 208 h 258"/>
                <a:gd name="T16" fmla="*/ 180 w 298"/>
                <a:gd name="T17" fmla="*/ 235 h 258"/>
                <a:gd name="T18" fmla="*/ 190 w 298"/>
                <a:gd name="T19" fmla="*/ 258 h 258"/>
                <a:gd name="T20" fmla="*/ 197 w 298"/>
                <a:gd name="T21" fmla="*/ 234 h 258"/>
                <a:gd name="T22" fmla="*/ 202 w 298"/>
                <a:gd name="T23" fmla="*/ 195 h 258"/>
                <a:gd name="T24" fmla="*/ 199 w 298"/>
                <a:gd name="T25" fmla="*/ 157 h 258"/>
                <a:gd name="T26" fmla="*/ 190 w 298"/>
                <a:gd name="T27" fmla="*/ 135 h 258"/>
                <a:gd name="T28" fmla="*/ 203 w 298"/>
                <a:gd name="T29" fmla="*/ 135 h 258"/>
                <a:gd name="T30" fmla="*/ 219 w 298"/>
                <a:gd name="T31" fmla="*/ 135 h 258"/>
                <a:gd name="T32" fmla="*/ 235 w 298"/>
                <a:gd name="T33" fmla="*/ 135 h 258"/>
                <a:gd name="T34" fmla="*/ 249 w 298"/>
                <a:gd name="T35" fmla="*/ 138 h 258"/>
                <a:gd name="T36" fmla="*/ 263 w 298"/>
                <a:gd name="T37" fmla="*/ 140 h 258"/>
                <a:gd name="T38" fmla="*/ 281 w 298"/>
                <a:gd name="T39" fmla="*/ 144 h 258"/>
                <a:gd name="T40" fmla="*/ 291 w 298"/>
                <a:gd name="T41" fmla="*/ 151 h 258"/>
                <a:gd name="T42" fmla="*/ 298 w 298"/>
                <a:gd name="T43" fmla="*/ 161 h 258"/>
                <a:gd name="T44" fmla="*/ 291 w 298"/>
                <a:gd name="T45" fmla="*/ 144 h 258"/>
                <a:gd name="T46" fmla="*/ 276 w 298"/>
                <a:gd name="T47" fmla="*/ 123 h 258"/>
                <a:gd name="T48" fmla="*/ 253 w 298"/>
                <a:gd name="T49" fmla="*/ 92 h 258"/>
                <a:gd name="T50" fmla="*/ 227 w 298"/>
                <a:gd name="T51" fmla="*/ 63 h 258"/>
                <a:gd name="T52" fmla="*/ 197 w 298"/>
                <a:gd name="T53" fmla="*/ 39 h 258"/>
                <a:gd name="T54" fmla="*/ 164 w 298"/>
                <a:gd name="T55" fmla="*/ 16 h 258"/>
                <a:gd name="T56" fmla="*/ 130 w 298"/>
                <a:gd name="T57" fmla="*/ 3 h 258"/>
                <a:gd name="T58" fmla="*/ 95 w 298"/>
                <a:gd name="T59" fmla="*/ 0 h 2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8"/>
                <a:gd name="T91" fmla="*/ 0 h 258"/>
                <a:gd name="T92" fmla="*/ 298 w 298"/>
                <a:gd name="T93" fmla="*/ 258 h 2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1" name="Freeform 23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0 w 298"/>
                <a:gd name="T5" fmla="*/ 101 h 258"/>
                <a:gd name="T6" fmla="*/ 16 w 298"/>
                <a:gd name="T7" fmla="*/ 105 h 258"/>
                <a:gd name="T8" fmla="*/ 42 w 298"/>
                <a:gd name="T9" fmla="*/ 121 h 258"/>
                <a:gd name="T10" fmla="*/ 74 w 298"/>
                <a:gd name="T11" fmla="*/ 138 h 258"/>
                <a:gd name="T12" fmla="*/ 104 w 298"/>
                <a:gd name="T13" fmla="*/ 160 h 258"/>
                <a:gd name="T14" fmla="*/ 134 w 298"/>
                <a:gd name="T15" fmla="*/ 185 h 258"/>
                <a:gd name="T16" fmla="*/ 160 w 298"/>
                <a:gd name="T17" fmla="*/ 208 h 258"/>
                <a:gd name="T18" fmla="*/ 180 w 298"/>
                <a:gd name="T19" fmla="*/ 235 h 258"/>
                <a:gd name="T20" fmla="*/ 190 w 298"/>
                <a:gd name="T21" fmla="*/ 258 h 258"/>
                <a:gd name="T22" fmla="*/ 190 w 298"/>
                <a:gd name="T23" fmla="*/ 258 h 258"/>
                <a:gd name="T24" fmla="*/ 197 w 298"/>
                <a:gd name="T25" fmla="*/ 234 h 258"/>
                <a:gd name="T26" fmla="*/ 202 w 298"/>
                <a:gd name="T27" fmla="*/ 195 h 258"/>
                <a:gd name="T28" fmla="*/ 199 w 298"/>
                <a:gd name="T29" fmla="*/ 157 h 258"/>
                <a:gd name="T30" fmla="*/ 190 w 298"/>
                <a:gd name="T31" fmla="*/ 135 h 258"/>
                <a:gd name="T32" fmla="*/ 190 w 298"/>
                <a:gd name="T33" fmla="*/ 135 h 258"/>
                <a:gd name="T34" fmla="*/ 203 w 298"/>
                <a:gd name="T35" fmla="*/ 135 h 258"/>
                <a:gd name="T36" fmla="*/ 219 w 298"/>
                <a:gd name="T37" fmla="*/ 135 h 258"/>
                <a:gd name="T38" fmla="*/ 235 w 298"/>
                <a:gd name="T39" fmla="*/ 135 h 258"/>
                <a:gd name="T40" fmla="*/ 249 w 298"/>
                <a:gd name="T41" fmla="*/ 138 h 258"/>
                <a:gd name="T42" fmla="*/ 263 w 298"/>
                <a:gd name="T43" fmla="*/ 140 h 258"/>
                <a:gd name="T44" fmla="*/ 281 w 298"/>
                <a:gd name="T45" fmla="*/ 144 h 258"/>
                <a:gd name="T46" fmla="*/ 291 w 298"/>
                <a:gd name="T47" fmla="*/ 151 h 258"/>
                <a:gd name="T48" fmla="*/ 298 w 298"/>
                <a:gd name="T49" fmla="*/ 161 h 258"/>
                <a:gd name="T50" fmla="*/ 298 w 298"/>
                <a:gd name="T51" fmla="*/ 161 h 258"/>
                <a:gd name="T52" fmla="*/ 291 w 298"/>
                <a:gd name="T53" fmla="*/ 144 h 258"/>
                <a:gd name="T54" fmla="*/ 276 w 298"/>
                <a:gd name="T55" fmla="*/ 123 h 258"/>
                <a:gd name="T56" fmla="*/ 253 w 298"/>
                <a:gd name="T57" fmla="*/ 92 h 258"/>
                <a:gd name="T58" fmla="*/ 227 w 298"/>
                <a:gd name="T59" fmla="*/ 63 h 258"/>
                <a:gd name="T60" fmla="*/ 197 w 298"/>
                <a:gd name="T61" fmla="*/ 39 h 258"/>
                <a:gd name="T62" fmla="*/ 164 w 298"/>
                <a:gd name="T63" fmla="*/ 16 h 258"/>
                <a:gd name="T64" fmla="*/ 130 w 298"/>
                <a:gd name="T65" fmla="*/ 3 h 258"/>
                <a:gd name="T66" fmla="*/ 95 w 298"/>
                <a:gd name="T67" fmla="*/ 0 h 2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98"/>
                <a:gd name="T103" fmla="*/ 0 h 258"/>
                <a:gd name="T104" fmla="*/ 298 w 298"/>
                <a:gd name="T105" fmla="*/ 258 h 2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</a:path>
              </a:pathLst>
            </a:custGeom>
            <a:solidFill>
              <a:srgbClr val="FFFF00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2" name="Freeform 24"/>
            <p:cNvSpPr>
              <a:spLocks/>
            </p:cNvSpPr>
            <p:nvPr/>
          </p:nvSpPr>
          <p:spPr bwMode="auto">
            <a:xfrm>
              <a:off x="5006" y="3406"/>
              <a:ext cx="309" cy="320"/>
            </a:xfrm>
            <a:custGeom>
              <a:avLst/>
              <a:gdLst>
                <a:gd name="T0" fmla="*/ 309 w 309"/>
                <a:gd name="T1" fmla="*/ 320 h 320"/>
                <a:gd name="T2" fmla="*/ 261 w 309"/>
                <a:gd name="T3" fmla="*/ 298 h 320"/>
                <a:gd name="T4" fmla="*/ 225 w 309"/>
                <a:gd name="T5" fmla="*/ 274 h 320"/>
                <a:gd name="T6" fmla="*/ 201 w 309"/>
                <a:gd name="T7" fmla="*/ 248 h 320"/>
                <a:gd name="T8" fmla="*/ 182 w 309"/>
                <a:gd name="T9" fmla="*/ 220 h 320"/>
                <a:gd name="T10" fmla="*/ 169 w 309"/>
                <a:gd name="T11" fmla="*/ 193 h 320"/>
                <a:gd name="T12" fmla="*/ 159 w 309"/>
                <a:gd name="T13" fmla="*/ 167 h 320"/>
                <a:gd name="T14" fmla="*/ 150 w 309"/>
                <a:gd name="T15" fmla="*/ 141 h 320"/>
                <a:gd name="T16" fmla="*/ 139 w 309"/>
                <a:gd name="T17" fmla="*/ 115 h 320"/>
                <a:gd name="T18" fmla="*/ 127 w 309"/>
                <a:gd name="T19" fmla="*/ 82 h 320"/>
                <a:gd name="T20" fmla="*/ 132 w 309"/>
                <a:gd name="T21" fmla="*/ 62 h 320"/>
                <a:gd name="T22" fmla="*/ 146 w 309"/>
                <a:gd name="T23" fmla="*/ 56 h 320"/>
                <a:gd name="T24" fmla="*/ 165 w 309"/>
                <a:gd name="T25" fmla="*/ 62 h 320"/>
                <a:gd name="T26" fmla="*/ 37 w 309"/>
                <a:gd name="T27" fmla="*/ 8 h 320"/>
                <a:gd name="T28" fmla="*/ 17 w 309"/>
                <a:gd name="T29" fmla="*/ 0 h 320"/>
                <a:gd name="T30" fmla="*/ 4 w 309"/>
                <a:gd name="T31" fmla="*/ 8 h 320"/>
                <a:gd name="T32" fmla="*/ 0 w 309"/>
                <a:gd name="T33" fmla="*/ 29 h 320"/>
                <a:gd name="T34" fmla="*/ 11 w 309"/>
                <a:gd name="T35" fmla="*/ 62 h 320"/>
                <a:gd name="T36" fmla="*/ 21 w 309"/>
                <a:gd name="T37" fmla="*/ 88 h 320"/>
                <a:gd name="T38" fmla="*/ 30 w 309"/>
                <a:gd name="T39" fmla="*/ 112 h 320"/>
                <a:gd name="T40" fmla="*/ 41 w 309"/>
                <a:gd name="T41" fmla="*/ 141 h 320"/>
                <a:gd name="T42" fmla="*/ 54 w 309"/>
                <a:gd name="T43" fmla="*/ 167 h 320"/>
                <a:gd name="T44" fmla="*/ 71 w 309"/>
                <a:gd name="T45" fmla="*/ 196 h 320"/>
                <a:gd name="T46" fmla="*/ 97 w 309"/>
                <a:gd name="T47" fmla="*/ 220 h 320"/>
                <a:gd name="T48" fmla="*/ 132 w 309"/>
                <a:gd name="T49" fmla="*/ 248 h 320"/>
                <a:gd name="T50" fmla="*/ 178 w 309"/>
                <a:gd name="T51" fmla="*/ 269 h 320"/>
                <a:gd name="T52" fmla="*/ 309 w 309"/>
                <a:gd name="T53" fmla="*/ 320 h 3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09"/>
                <a:gd name="T82" fmla="*/ 0 h 320"/>
                <a:gd name="T83" fmla="*/ 309 w 309"/>
                <a:gd name="T84" fmla="*/ 320 h 32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09" h="320">
                  <a:moveTo>
                    <a:pt x="309" y="320"/>
                  </a:moveTo>
                  <a:lnTo>
                    <a:pt x="261" y="298"/>
                  </a:lnTo>
                  <a:lnTo>
                    <a:pt x="225" y="274"/>
                  </a:lnTo>
                  <a:lnTo>
                    <a:pt x="201" y="248"/>
                  </a:lnTo>
                  <a:lnTo>
                    <a:pt x="182" y="220"/>
                  </a:lnTo>
                  <a:lnTo>
                    <a:pt x="169" y="193"/>
                  </a:lnTo>
                  <a:lnTo>
                    <a:pt x="159" y="167"/>
                  </a:lnTo>
                  <a:lnTo>
                    <a:pt x="150" y="141"/>
                  </a:lnTo>
                  <a:lnTo>
                    <a:pt x="139" y="115"/>
                  </a:lnTo>
                  <a:lnTo>
                    <a:pt x="127" y="82"/>
                  </a:lnTo>
                  <a:lnTo>
                    <a:pt x="132" y="62"/>
                  </a:lnTo>
                  <a:lnTo>
                    <a:pt x="146" y="56"/>
                  </a:lnTo>
                  <a:lnTo>
                    <a:pt x="165" y="62"/>
                  </a:lnTo>
                  <a:lnTo>
                    <a:pt x="37" y="8"/>
                  </a:lnTo>
                  <a:lnTo>
                    <a:pt x="17" y="0"/>
                  </a:lnTo>
                  <a:lnTo>
                    <a:pt x="4" y="8"/>
                  </a:lnTo>
                  <a:lnTo>
                    <a:pt x="0" y="29"/>
                  </a:lnTo>
                  <a:lnTo>
                    <a:pt x="11" y="62"/>
                  </a:lnTo>
                  <a:lnTo>
                    <a:pt x="21" y="88"/>
                  </a:lnTo>
                  <a:lnTo>
                    <a:pt x="30" y="112"/>
                  </a:lnTo>
                  <a:lnTo>
                    <a:pt x="41" y="141"/>
                  </a:lnTo>
                  <a:lnTo>
                    <a:pt x="54" y="167"/>
                  </a:lnTo>
                  <a:lnTo>
                    <a:pt x="71" y="196"/>
                  </a:lnTo>
                  <a:lnTo>
                    <a:pt x="97" y="220"/>
                  </a:lnTo>
                  <a:lnTo>
                    <a:pt x="132" y="248"/>
                  </a:lnTo>
                  <a:lnTo>
                    <a:pt x="178" y="269"/>
                  </a:lnTo>
                  <a:lnTo>
                    <a:pt x="309" y="3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3" name="Freeform 25"/>
            <p:cNvSpPr>
              <a:spLocks/>
            </p:cNvSpPr>
            <p:nvPr/>
          </p:nvSpPr>
          <p:spPr bwMode="auto">
            <a:xfrm>
              <a:off x="5006" y="3406"/>
              <a:ext cx="309" cy="320"/>
            </a:xfrm>
            <a:custGeom>
              <a:avLst/>
              <a:gdLst>
                <a:gd name="T0" fmla="*/ 309 w 309"/>
                <a:gd name="T1" fmla="*/ 320 h 320"/>
                <a:gd name="T2" fmla="*/ 309 w 309"/>
                <a:gd name="T3" fmla="*/ 320 h 320"/>
                <a:gd name="T4" fmla="*/ 261 w 309"/>
                <a:gd name="T5" fmla="*/ 298 h 320"/>
                <a:gd name="T6" fmla="*/ 225 w 309"/>
                <a:gd name="T7" fmla="*/ 274 h 320"/>
                <a:gd name="T8" fmla="*/ 201 w 309"/>
                <a:gd name="T9" fmla="*/ 248 h 320"/>
                <a:gd name="T10" fmla="*/ 182 w 309"/>
                <a:gd name="T11" fmla="*/ 220 h 320"/>
                <a:gd name="T12" fmla="*/ 169 w 309"/>
                <a:gd name="T13" fmla="*/ 193 h 320"/>
                <a:gd name="T14" fmla="*/ 159 w 309"/>
                <a:gd name="T15" fmla="*/ 167 h 320"/>
                <a:gd name="T16" fmla="*/ 150 w 309"/>
                <a:gd name="T17" fmla="*/ 141 h 320"/>
                <a:gd name="T18" fmla="*/ 139 w 309"/>
                <a:gd name="T19" fmla="*/ 115 h 320"/>
                <a:gd name="T20" fmla="*/ 139 w 309"/>
                <a:gd name="T21" fmla="*/ 115 h 320"/>
                <a:gd name="T22" fmla="*/ 127 w 309"/>
                <a:gd name="T23" fmla="*/ 82 h 320"/>
                <a:gd name="T24" fmla="*/ 132 w 309"/>
                <a:gd name="T25" fmla="*/ 62 h 320"/>
                <a:gd name="T26" fmla="*/ 146 w 309"/>
                <a:gd name="T27" fmla="*/ 56 h 320"/>
                <a:gd name="T28" fmla="*/ 165 w 309"/>
                <a:gd name="T29" fmla="*/ 62 h 320"/>
                <a:gd name="T30" fmla="*/ 37 w 309"/>
                <a:gd name="T31" fmla="*/ 8 h 320"/>
                <a:gd name="T32" fmla="*/ 37 w 309"/>
                <a:gd name="T33" fmla="*/ 8 h 320"/>
                <a:gd name="T34" fmla="*/ 17 w 309"/>
                <a:gd name="T35" fmla="*/ 0 h 320"/>
                <a:gd name="T36" fmla="*/ 4 w 309"/>
                <a:gd name="T37" fmla="*/ 8 h 320"/>
                <a:gd name="T38" fmla="*/ 0 w 309"/>
                <a:gd name="T39" fmla="*/ 29 h 320"/>
                <a:gd name="T40" fmla="*/ 11 w 309"/>
                <a:gd name="T41" fmla="*/ 62 h 320"/>
                <a:gd name="T42" fmla="*/ 11 w 309"/>
                <a:gd name="T43" fmla="*/ 62 h 320"/>
                <a:gd name="T44" fmla="*/ 21 w 309"/>
                <a:gd name="T45" fmla="*/ 88 h 320"/>
                <a:gd name="T46" fmla="*/ 30 w 309"/>
                <a:gd name="T47" fmla="*/ 112 h 320"/>
                <a:gd name="T48" fmla="*/ 41 w 309"/>
                <a:gd name="T49" fmla="*/ 141 h 320"/>
                <a:gd name="T50" fmla="*/ 54 w 309"/>
                <a:gd name="T51" fmla="*/ 167 h 320"/>
                <a:gd name="T52" fmla="*/ 71 w 309"/>
                <a:gd name="T53" fmla="*/ 196 h 320"/>
                <a:gd name="T54" fmla="*/ 97 w 309"/>
                <a:gd name="T55" fmla="*/ 220 h 320"/>
                <a:gd name="T56" fmla="*/ 132 w 309"/>
                <a:gd name="T57" fmla="*/ 248 h 320"/>
                <a:gd name="T58" fmla="*/ 178 w 309"/>
                <a:gd name="T59" fmla="*/ 269 h 320"/>
                <a:gd name="T60" fmla="*/ 309 w 309"/>
                <a:gd name="T61" fmla="*/ 320 h 3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9"/>
                <a:gd name="T94" fmla="*/ 0 h 320"/>
                <a:gd name="T95" fmla="*/ 309 w 309"/>
                <a:gd name="T96" fmla="*/ 320 h 3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9" h="320">
                  <a:moveTo>
                    <a:pt x="309" y="320"/>
                  </a:moveTo>
                  <a:lnTo>
                    <a:pt x="309" y="320"/>
                  </a:lnTo>
                  <a:lnTo>
                    <a:pt x="261" y="298"/>
                  </a:lnTo>
                  <a:lnTo>
                    <a:pt x="225" y="274"/>
                  </a:lnTo>
                  <a:lnTo>
                    <a:pt x="201" y="248"/>
                  </a:lnTo>
                  <a:lnTo>
                    <a:pt x="182" y="220"/>
                  </a:lnTo>
                  <a:lnTo>
                    <a:pt x="169" y="193"/>
                  </a:lnTo>
                  <a:lnTo>
                    <a:pt x="159" y="167"/>
                  </a:lnTo>
                  <a:lnTo>
                    <a:pt x="150" y="141"/>
                  </a:lnTo>
                  <a:lnTo>
                    <a:pt x="139" y="115"/>
                  </a:lnTo>
                  <a:lnTo>
                    <a:pt x="127" y="82"/>
                  </a:lnTo>
                  <a:lnTo>
                    <a:pt x="132" y="62"/>
                  </a:lnTo>
                  <a:lnTo>
                    <a:pt x="146" y="56"/>
                  </a:lnTo>
                  <a:lnTo>
                    <a:pt x="165" y="62"/>
                  </a:lnTo>
                  <a:lnTo>
                    <a:pt x="37" y="8"/>
                  </a:lnTo>
                  <a:lnTo>
                    <a:pt x="17" y="0"/>
                  </a:lnTo>
                  <a:lnTo>
                    <a:pt x="4" y="8"/>
                  </a:lnTo>
                  <a:lnTo>
                    <a:pt x="0" y="29"/>
                  </a:lnTo>
                  <a:lnTo>
                    <a:pt x="11" y="62"/>
                  </a:lnTo>
                  <a:lnTo>
                    <a:pt x="21" y="88"/>
                  </a:lnTo>
                  <a:lnTo>
                    <a:pt x="30" y="112"/>
                  </a:lnTo>
                  <a:lnTo>
                    <a:pt x="41" y="141"/>
                  </a:lnTo>
                  <a:lnTo>
                    <a:pt x="54" y="167"/>
                  </a:lnTo>
                  <a:lnTo>
                    <a:pt x="71" y="196"/>
                  </a:lnTo>
                  <a:lnTo>
                    <a:pt x="97" y="220"/>
                  </a:lnTo>
                  <a:lnTo>
                    <a:pt x="132" y="248"/>
                  </a:lnTo>
                  <a:lnTo>
                    <a:pt x="178" y="269"/>
                  </a:lnTo>
                  <a:lnTo>
                    <a:pt x="309" y="320"/>
                  </a:lnTo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4" name="Freeform 26"/>
            <p:cNvSpPr>
              <a:spLocks/>
            </p:cNvSpPr>
            <p:nvPr/>
          </p:nvSpPr>
          <p:spPr bwMode="auto">
            <a:xfrm>
              <a:off x="5073" y="2795"/>
              <a:ext cx="1362" cy="710"/>
            </a:xfrm>
            <a:custGeom>
              <a:avLst/>
              <a:gdLst>
                <a:gd name="T0" fmla="*/ 43 w 1362"/>
                <a:gd name="T1" fmla="*/ 80 h 710"/>
                <a:gd name="T2" fmla="*/ 16 w 1362"/>
                <a:gd name="T3" fmla="*/ 113 h 710"/>
                <a:gd name="T4" fmla="*/ 12 w 1362"/>
                <a:gd name="T5" fmla="*/ 159 h 710"/>
                <a:gd name="T6" fmla="*/ 62 w 1362"/>
                <a:gd name="T7" fmla="*/ 329 h 710"/>
                <a:gd name="T8" fmla="*/ 125 w 1362"/>
                <a:gd name="T9" fmla="*/ 536 h 710"/>
                <a:gd name="T10" fmla="*/ 174 w 1362"/>
                <a:gd name="T11" fmla="*/ 690 h 710"/>
                <a:gd name="T12" fmla="*/ 194 w 1362"/>
                <a:gd name="T13" fmla="*/ 710 h 710"/>
                <a:gd name="T14" fmla="*/ 230 w 1362"/>
                <a:gd name="T15" fmla="*/ 707 h 710"/>
                <a:gd name="T16" fmla="*/ 285 w 1362"/>
                <a:gd name="T17" fmla="*/ 699 h 710"/>
                <a:gd name="T18" fmla="*/ 347 w 1362"/>
                <a:gd name="T19" fmla="*/ 690 h 710"/>
                <a:gd name="T20" fmla="*/ 410 w 1362"/>
                <a:gd name="T21" fmla="*/ 678 h 710"/>
                <a:gd name="T22" fmla="*/ 472 w 1362"/>
                <a:gd name="T23" fmla="*/ 664 h 710"/>
                <a:gd name="T24" fmla="*/ 526 w 1362"/>
                <a:gd name="T25" fmla="*/ 650 h 710"/>
                <a:gd name="T26" fmla="*/ 568 w 1362"/>
                <a:gd name="T27" fmla="*/ 632 h 710"/>
                <a:gd name="T28" fmla="*/ 605 w 1362"/>
                <a:gd name="T29" fmla="*/ 615 h 710"/>
                <a:gd name="T30" fmla="*/ 641 w 1362"/>
                <a:gd name="T31" fmla="*/ 606 h 710"/>
                <a:gd name="T32" fmla="*/ 669 w 1362"/>
                <a:gd name="T33" fmla="*/ 615 h 710"/>
                <a:gd name="T34" fmla="*/ 677 w 1362"/>
                <a:gd name="T35" fmla="*/ 635 h 710"/>
                <a:gd name="T36" fmla="*/ 697 w 1362"/>
                <a:gd name="T37" fmla="*/ 645 h 710"/>
                <a:gd name="T38" fmla="*/ 755 w 1362"/>
                <a:gd name="T39" fmla="*/ 640 h 710"/>
                <a:gd name="T40" fmla="*/ 818 w 1362"/>
                <a:gd name="T41" fmla="*/ 635 h 710"/>
                <a:gd name="T42" fmla="*/ 863 w 1362"/>
                <a:gd name="T43" fmla="*/ 632 h 710"/>
                <a:gd name="T44" fmla="*/ 873 w 1362"/>
                <a:gd name="T45" fmla="*/ 622 h 710"/>
                <a:gd name="T46" fmla="*/ 887 w 1362"/>
                <a:gd name="T47" fmla="*/ 603 h 710"/>
                <a:gd name="T48" fmla="*/ 910 w 1362"/>
                <a:gd name="T49" fmla="*/ 592 h 710"/>
                <a:gd name="T50" fmla="*/ 940 w 1362"/>
                <a:gd name="T51" fmla="*/ 593 h 710"/>
                <a:gd name="T52" fmla="*/ 972 w 1362"/>
                <a:gd name="T53" fmla="*/ 603 h 710"/>
                <a:gd name="T54" fmla="*/ 1012 w 1362"/>
                <a:gd name="T55" fmla="*/ 611 h 710"/>
                <a:gd name="T56" fmla="*/ 1070 w 1362"/>
                <a:gd name="T57" fmla="*/ 612 h 710"/>
                <a:gd name="T58" fmla="*/ 1134 w 1362"/>
                <a:gd name="T59" fmla="*/ 612 h 710"/>
                <a:gd name="T60" fmla="*/ 1202 w 1362"/>
                <a:gd name="T61" fmla="*/ 611 h 710"/>
                <a:gd name="T62" fmla="*/ 1265 w 1362"/>
                <a:gd name="T63" fmla="*/ 608 h 710"/>
                <a:gd name="T64" fmla="*/ 1317 w 1362"/>
                <a:gd name="T65" fmla="*/ 603 h 710"/>
                <a:gd name="T66" fmla="*/ 1353 w 1362"/>
                <a:gd name="T67" fmla="*/ 602 h 710"/>
                <a:gd name="T68" fmla="*/ 1357 w 1362"/>
                <a:gd name="T69" fmla="*/ 592 h 710"/>
                <a:gd name="T70" fmla="*/ 1334 w 1362"/>
                <a:gd name="T71" fmla="*/ 540 h 710"/>
                <a:gd name="T72" fmla="*/ 1313 w 1362"/>
                <a:gd name="T73" fmla="*/ 484 h 710"/>
                <a:gd name="T74" fmla="*/ 1248 w 1362"/>
                <a:gd name="T75" fmla="*/ 341 h 710"/>
                <a:gd name="T76" fmla="*/ 1172 w 1362"/>
                <a:gd name="T77" fmla="*/ 174 h 710"/>
                <a:gd name="T78" fmla="*/ 1117 w 1362"/>
                <a:gd name="T79" fmla="*/ 52 h 710"/>
                <a:gd name="T80" fmla="*/ 1083 w 1362"/>
                <a:gd name="T81" fmla="*/ 41 h 710"/>
                <a:gd name="T82" fmla="*/ 1019 w 1362"/>
                <a:gd name="T83" fmla="*/ 44 h 710"/>
                <a:gd name="T84" fmla="*/ 946 w 1362"/>
                <a:gd name="T85" fmla="*/ 35 h 710"/>
                <a:gd name="T86" fmla="*/ 864 w 1362"/>
                <a:gd name="T87" fmla="*/ 19 h 710"/>
                <a:gd name="T88" fmla="*/ 785 w 1362"/>
                <a:gd name="T89" fmla="*/ 6 h 710"/>
                <a:gd name="T90" fmla="*/ 713 w 1362"/>
                <a:gd name="T91" fmla="*/ 0 h 710"/>
                <a:gd name="T92" fmla="*/ 654 w 1362"/>
                <a:gd name="T93" fmla="*/ 5 h 710"/>
                <a:gd name="T94" fmla="*/ 611 w 1362"/>
                <a:gd name="T95" fmla="*/ 24 h 710"/>
                <a:gd name="T96" fmla="*/ 565 w 1362"/>
                <a:gd name="T97" fmla="*/ 26 h 710"/>
                <a:gd name="T98" fmla="*/ 498 w 1362"/>
                <a:gd name="T99" fmla="*/ 11 h 710"/>
                <a:gd name="T100" fmla="*/ 433 w 1362"/>
                <a:gd name="T101" fmla="*/ 13 h 710"/>
                <a:gd name="T102" fmla="*/ 371 w 1362"/>
                <a:gd name="T103" fmla="*/ 26 h 710"/>
                <a:gd name="T104" fmla="*/ 309 w 1362"/>
                <a:gd name="T105" fmla="*/ 45 h 710"/>
                <a:gd name="T106" fmla="*/ 246 w 1362"/>
                <a:gd name="T107" fmla="*/ 65 h 710"/>
                <a:gd name="T108" fmla="*/ 175 w 1362"/>
                <a:gd name="T109" fmla="*/ 74 h 710"/>
                <a:gd name="T110" fmla="*/ 101 w 1362"/>
                <a:gd name="T111" fmla="*/ 68 h 7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362"/>
                <a:gd name="T169" fmla="*/ 0 h 710"/>
                <a:gd name="T170" fmla="*/ 1362 w 1362"/>
                <a:gd name="T171" fmla="*/ 710 h 71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362" h="710">
                  <a:moveTo>
                    <a:pt x="59" y="54"/>
                  </a:moveTo>
                  <a:lnTo>
                    <a:pt x="43" y="80"/>
                  </a:lnTo>
                  <a:lnTo>
                    <a:pt x="30" y="99"/>
                  </a:lnTo>
                  <a:lnTo>
                    <a:pt x="16" y="113"/>
                  </a:lnTo>
                  <a:lnTo>
                    <a:pt x="0" y="123"/>
                  </a:lnTo>
                  <a:lnTo>
                    <a:pt x="12" y="159"/>
                  </a:lnTo>
                  <a:lnTo>
                    <a:pt x="35" y="233"/>
                  </a:lnTo>
                  <a:lnTo>
                    <a:pt x="62" y="329"/>
                  </a:lnTo>
                  <a:lnTo>
                    <a:pt x="96" y="435"/>
                  </a:lnTo>
                  <a:lnTo>
                    <a:pt x="125" y="536"/>
                  </a:lnTo>
                  <a:lnTo>
                    <a:pt x="154" y="627"/>
                  </a:lnTo>
                  <a:lnTo>
                    <a:pt x="174" y="690"/>
                  </a:lnTo>
                  <a:lnTo>
                    <a:pt x="180" y="710"/>
                  </a:lnTo>
                  <a:lnTo>
                    <a:pt x="194" y="710"/>
                  </a:lnTo>
                  <a:lnTo>
                    <a:pt x="211" y="709"/>
                  </a:lnTo>
                  <a:lnTo>
                    <a:pt x="230" y="707"/>
                  </a:lnTo>
                  <a:lnTo>
                    <a:pt x="257" y="704"/>
                  </a:lnTo>
                  <a:lnTo>
                    <a:pt x="285" y="699"/>
                  </a:lnTo>
                  <a:lnTo>
                    <a:pt x="313" y="696"/>
                  </a:lnTo>
                  <a:lnTo>
                    <a:pt x="347" y="690"/>
                  </a:lnTo>
                  <a:lnTo>
                    <a:pt x="378" y="686"/>
                  </a:lnTo>
                  <a:lnTo>
                    <a:pt x="410" y="678"/>
                  </a:lnTo>
                  <a:lnTo>
                    <a:pt x="441" y="671"/>
                  </a:lnTo>
                  <a:lnTo>
                    <a:pt x="472" y="664"/>
                  </a:lnTo>
                  <a:lnTo>
                    <a:pt x="500" y="658"/>
                  </a:lnTo>
                  <a:lnTo>
                    <a:pt x="526" y="650"/>
                  </a:lnTo>
                  <a:lnTo>
                    <a:pt x="549" y="641"/>
                  </a:lnTo>
                  <a:lnTo>
                    <a:pt x="568" y="632"/>
                  </a:lnTo>
                  <a:lnTo>
                    <a:pt x="582" y="627"/>
                  </a:lnTo>
                  <a:lnTo>
                    <a:pt x="605" y="615"/>
                  </a:lnTo>
                  <a:lnTo>
                    <a:pt x="627" y="608"/>
                  </a:lnTo>
                  <a:lnTo>
                    <a:pt x="641" y="606"/>
                  </a:lnTo>
                  <a:lnTo>
                    <a:pt x="656" y="608"/>
                  </a:lnTo>
                  <a:lnTo>
                    <a:pt x="669" y="615"/>
                  </a:lnTo>
                  <a:lnTo>
                    <a:pt x="673" y="624"/>
                  </a:lnTo>
                  <a:lnTo>
                    <a:pt x="677" y="635"/>
                  </a:lnTo>
                  <a:lnTo>
                    <a:pt x="680" y="648"/>
                  </a:lnTo>
                  <a:lnTo>
                    <a:pt x="697" y="645"/>
                  </a:lnTo>
                  <a:lnTo>
                    <a:pt x="723" y="641"/>
                  </a:lnTo>
                  <a:lnTo>
                    <a:pt x="755" y="640"/>
                  </a:lnTo>
                  <a:lnTo>
                    <a:pt x="786" y="635"/>
                  </a:lnTo>
                  <a:lnTo>
                    <a:pt x="818" y="635"/>
                  </a:lnTo>
                  <a:lnTo>
                    <a:pt x="845" y="635"/>
                  </a:lnTo>
                  <a:lnTo>
                    <a:pt x="863" y="632"/>
                  </a:lnTo>
                  <a:lnTo>
                    <a:pt x="868" y="632"/>
                  </a:lnTo>
                  <a:lnTo>
                    <a:pt x="873" y="622"/>
                  </a:lnTo>
                  <a:lnTo>
                    <a:pt x="878" y="612"/>
                  </a:lnTo>
                  <a:lnTo>
                    <a:pt x="887" y="603"/>
                  </a:lnTo>
                  <a:lnTo>
                    <a:pt x="897" y="595"/>
                  </a:lnTo>
                  <a:lnTo>
                    <a:pt x="910" y="592"/>
                  </a:lnTo>
                  <a:lnTo>
                    <a:pt x="923" y="592"/>
                  </a:lnTo>
                  <a:lnTo>
                    <a:pt x="940" y="593"/>
                  </a:lnTo>
                  <a:lnTo>
                    <a:pt x="958" y="599"/>
                  </a:lnTo>
                  <a:lnTo>
                    <a:pt x="972" y="603"/>
                  </a:lnTo>
                  <a:lnTo>
                    <a:pt x="989" y="608"/>
                  </a:lnTo>
                  <a:lnTo>
                    <a:pt x="1012" y="611"/>
                  </a:lnTo>
                  <a:lnTo>
                    <a:pt x="1039" y="611"/>
                  </a:lnTo>
                  <a:lnTo>
                    <a:pt x="1070" y="612"/>
                  </a:lnTo>
                  <a:lnTo>
                    <a:pt x="1100" y="612"/>
                  </a:lnTo>
                  <a:lnTo>
                    <a:pt x="1134" y="612"/>
                  </a:lnTo>
                  <a:lnTo>
                    <a:pt x="1167" y="612"/>
                  </a:lnTo>
                  <a:lnTo>
                    <a:pt x="1202" y="611"/>
                  </a:lnTo>
                  <a:lnTo>
                    <a:pt x="1234" y="608"/>
                  </a:lnTo>
                  <a:lnTo>
                    <a:pt x="1265" y="608"/>
                  </a:lnTo>
                  <a:lnTo>
                    <a:pt x="1293" y="606"/>
                  </a:lnTo>
                  <a:lnTo>
                    <a:pt x="1317" y="603"/>
                  </a:lnTo>
                  <a:lnTo>
                    <a:pt x="1339" y="602"/>
                  </a:lnTo>
                  <a:lnTo>
                    <a:pt x="1353" y="602"/>
                  </a:lnTo>
                  <a:lnTo>
                    <a:pt x="1362" y="599"/>
                  </a:lnTo>
                  <a:lnTo>
                    <a:pt x="1357" y="592"/>
                  </a:lnTo>
                  <a:lnTo>
                    <a:pt x="1347" y="569"/>
                  </a:lnTo>
                  <a:lnTo>
                    <a:pt x="1334" y="540"/>
                  </a:lnTo>
                  <a:lnTo>
                    <a:pt x="1330" y="521"/>
                  </a:lnTo>
                  <a:lnTo>
                    <a:pt x="1313" y="484"/>
                  </a:lnTo>
                  <a:lnTo>
                    <a:pt x="1284" y="420"/>
                  </a:lnTo>
                  <a:lnTo>
                    <a:pt x="1248" y="341"/>
                  </a:lnTo>
                  <a:lnTo>
                    <a:pt x="1211" y="256"/>
                  </a:lnTo>
                  <a:lnTo>
                    <a:pt x="1172" y="174"/>
                  </a:lnTo>
                  <a:lnTo>
                    <a:pt x="1139" y="103"/>
                  </a:lnTo>
                  <a:lnTo>
                    <a:pt x="1117" y="52"/>
                  </a:lnTo>
                  <a:lnTo>
                    <a:pt x="1108" y="35"/>
                  </a:lnTo>
                  <a:lnTo>
                    <a:pt x="1083" y="41"/>
                  </a:lnTo>
                  <a:lnTo>
                    <a:pt x="1052" y="44"/>
                  </a:lnTo>
                  <a:lnTo>
                    <a:pt x="1019" y="44"/>
                  </a:lnTo>
                  <a:lnTo>
                    <a:pt x="982" y="39"/>
                  </a:lnTo>
                  <a:lnTo>
                    <a:pt x="946" y="35"/>
                  </a:lnTo>
                  <a:lnTo>
                    <a:pt x="904" y="28"/>
                  </a:lnTo>
                  <a:lnTo>
                    <a:pt x="864" y="19"/>
                  </a:lnTo>
                  <a:lnTo>
                    <a:pt x="827" y="13"/>
                  </a:lnTo>
                  <a:lnTo>
                    <a:pt x="785" y="6"/>
                  </a:lnTo>
                  <a:lnTo>
                    <a:pt x="748" y="2"/>
                  </a:lnTo>
                  <a:lnTo>
                    <a:pt x="713" y="0"/>
                  </a:lnTo>
                  <a:lnTo>
                    <a:pt x="680" y="0"/>
                  </a:lnTo>
                  <a:lnTo>
                    <a:pt x="654" y="5"/>
                  </a:lnTo>
                  <a:lnTo>
                    <a:pt x="631" y="11"/>
                  </a:lnTo>
                  <a:lnTo>
                    <a:pt x="611" y="24"/>
                  </a:lnTo>
                  <a:lnTo>
                    <a:pt x="601" y="41"/>
                  </a:lnTo>
                  <a:lnTo>
                    <a:pt x="565" y="26"/>
                  </a:lnTo>
                  <a:lnTo>
                    <a:pt x="531" y="15"/>
                  </a:lnTo>
                  <a:lnTo>
                    <a:pt x="498" y="11"/>
                  </a:lnTo>
                  <a:lnTo>
                    <a:pt x="464" y="9"/>
                  </a:lnTo>
                  <a:lnTo>
                    <a:pt x="433" y="13"/>
                  </a:lnTo>
                  <a:lnTo>
                    <a:pt x="401" y="19"/>
                  </a:lnTo>
                  <a:lnTo>
                    <a:pt x="371" y="26"/>
                  </a:lnTo>
                  <a:lnTo>
                    <a:pt x="342" y="35"/>
                  </a:lnTo>
                  <a:lnTo>
                    <a:pt x="309" y="45"/>
                  </a:lnTo>
                  <a:lnTo>
                    <a:pt x="278" y="54"/>
                  </a:lnTo>
                  <a:lnTo>
                    <a:pt x="246" y="65"/>
                  </a:lnTo>
                  <a:lnTo>
                    <a:pt x="211" y="70"/>
                  </a:lnTo>
                  <a:lnTo>
                    <a:pt x="175" y="74"/>
                  </a:lnTo>
                  <a:lnTo>
                    <a:pt x="140" y="71"/>
                  </a:lnTo>
                  <a:lnTo>
                    <a:pt x="101" y="68"/>
                  </a:lnTo>
                  <a:lnTo>
                    <a:pt x="59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5" name="Freeform 27"/>
            <p:cNvSpPr>
              <a:spLocks/>
            </p:cNvSpPr>
            <p:nvPr/>
          </p:nvSpPr>
          <p:spPr bwMode="auto">
            <a:xfrm>
              <a:off x="5132" y="2849"/>
              <a:ext cx="1271" cy="564"/>
            </a:xfrm>
            <a:custGeom>
              <a:avLst/>
              <a:gdLst>
                <a:gd name="T0" fmla="*/ 1271 w 1271"/>
                <a:gd name="T1" fmla="*/ 467 h 564"/>
                <a:gd name="T2" fmla="*/ 1271 w 1271"/>
                <a:gd name="T3" fmla="*/ 467 h 564"/>
                <a:gd name="T4" fmla="*/ 1242 w 1271"/>
                <a:gd name="T5" fmla="*/ 480 h 564"/>
                <a:gd name="T6" fmla="*/ 1208 w 1271"/>
                <a:gd name="T7" fmla="*/ 489 h 564"/>
                <a:gd name="T8" fmla="*/ 1172 w 1271"/>
                <a:gd name="T9" fmla="*/ 490 h 564"/>
                <a:gd name="T10" fmla="*/ 1131 w 1271"/>
                <a:gd name="T11" fmla="*/ 489 h 564"/>
                <a:gd name="T12" fmla="*/ 1090 w 1271"/>
                <a:gd name="T13" fmla="*/ 485 h 564"/>
                <a:gd name="T14" fmla="*/ 1048 w 1271"/>
                <a:gd name="T15" fmla="*/ 477 h 564"/>
                <a:gd name="T16" fmla="*/ 1002 w 1271"/>
                <a:gd name="T17" fmla="*/ 469 h 564"/>
                <a:gd name="T18" fmla="*/ 960 w 1271"/>
                <a:gd name="T19" fmla="*/ 463 h 564"/>
                <a:gd name="T20" fmla="*/ 917 w 1271"/>
                <a:gd name="T21" fmla="*/ 456 h 564"/>
                <a:gd name="T22" fmla="*/ 876 w 1271"/>
                <a:gd name="T23" fmla="*/ 451 h 564"/>
                <a:gd name="T24" fmla="*/ 838 w 1271"/>
                <a:gd name="T25" fmla="*/ 451 h 564"/>
                <a:gd name="T26" fmla="*/ 804 w 1271"/>
                <a:gd name="T27" fmla="*/ 454 h 564"/>
                <a:gd name="T28" fmla="*/ 775 w 1271"/>
                <a:gd name="T29" fmla="*/ 463 h 564"/>
                <a:gd name="T30" fmla="*/ 749 w 1271"/>
                <a:gd name="T31" fmla="*/ 477 h 564"/>
                <a:gd name="T32" fmla="*/ 732 w 1271"/>
                <a:gd name="T33" fmla="*/ 502 h 564"/>
                <a:gd name="T34" fmla="*/ 719 w 1271"/>
                <a:gd name="T35" fmla="*/ 532 h 564"/>
                <a:gd name="T36" fmla="*/ 719 w 1271"/>
                <a:gd name="T37" fmla="*/ 532 h 564"/>
                <a:gd name="T38" fmla="*/ 702 w 1271"/>
                <a:gd name="T39" fmla="*/ 505 h 564"/>
                <a:gd name="T40" fmla="*/ 680 w 1271"/>
                <a:gd name="T41" fmla="*/ 485 h 564"/>
                <a:gd name="T42" fmla="*/ 656 w 1271"/>
                <a:gd name="T43" fmla="*/ 474 h 564"/>
                <a:gd name="T44" fmla="*/ 628 w 1271"/>
                <a:gd name="T45" fmla="*/ 467 h 564"/>
                <a:gd name="T46" fmla="*/ 595 w 1271"/>
                <a:gd name="T47" fmla="*/ 467 h 564"/>
                <a:gd name="T48" fmla="*/ 562 w 1271"/>
                <a:gd name="T49" fmla="*/ 474 h 564"/>
                <a:gd name="T50" fmla="*/ 528 w 1271"/>
                <a:gd name="T51" fmla="*/ 482 h 564"/>
                <a:gd name="T52" fmla="*/ 490 w 1271"/>
                <a:gd name="T53" fmla="*/ 495 h 564"/>
                <a:gd name="T54" fmla="*/ 451 w 1271"/>
                <a:gd name="T55" fmla="*/ 509 h 564"/>
                <a:gd name="T56" fmla="*/ 413 w 1271"/>
                <a:gd name="T57" fmla="*/ 522 h 564"/>
                <a:gd name="T58" fmla="*/ 374 w 1271"/>
                <a:gd name="T59" fmla="*/ 535 h 564"/>
                <a:gd name="T60" fmla="*/ 336 w 1271"/>
                <a:gd name="T61" fmla="*/ 545 h 564"/>
                <a:gd name="T62" fmla="*/ 298 w 1271"/>
                <a:gd name="T63" fmla="*/ 554 h 564"/>
                <a:gd name="T64" fmla="*/ 262 w 1271"/>
                <a:gd name="T65" fmla="*/ 561 h 564"/>
                <a:gd name="T66" fmla="*/ 226 w 1271"/>
                <a:gd name="T67" fmla="*/ 564 h 564"/>
                <a:gd name="T68" fmla="*/ 191 w 1271"/>
                <a:gd name="T69" fmla="*/ 558 h 564"/>
                <a:gd name="T70" fmla="*/ 191 w 1271"/>
                <a:gd name="T71" fmla="*/ 558 h 564"/>
                <a:gd name="T72" fmla="*/ 174 w 1271"/>
                <a:gd name="T73" fmla="*/ 511 h 564"/>
                <a:gd name="T74" fmla="*/ 148 w 1271"/>
                <a:gd name="T75" fmla="*/ 437 h 564"/>
                <a:gd name="T76" fmla="*/ 116 w 1271"/>
                <a:gd name="T77" fmla="*/ 346 h 564"/>
                <a:gd name="T78" fmla="*/ 83 w 1271"/>
                <a:gd name="T79" fmla="*/ 249 h 564"/>
                <a:gd name="T80" fmla="*/ 52 w 1271"/>
                <a:gd name="T81" fmla="*/ 156 h 564"/>
                <a:gd name="T82" fmla="*/ 26 w 1271"/>
                <a:gd name="T83" fmla="*/ 78 h 564"/>
                <a:gd name="T84" fmla="*/ 6 w 1271"/>
                <a:gd name="T85" fmla="*/ 23 h 564"/>
                <a:gd name="T86" fmla="*/ 0 w 1271"/>
                <a:gd name="T87" fmla="*/ 0 h 5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71"/>
                <a:gd name="T133" fmla="*/ 0 h 564"/>
                <a:gd name="T134" fmla="*/ 1271 w 1271"/>
                <a:gd name="T135" fmla="*/ 564 h 5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71" h="564">
                  <a:moveTo>
                    <a:pt x="1271" y="467"/>
                  </a:moveTo>
                  <a:lnTo>
                    <a:pt x="1271" y="467"/>
                  </a:lnTo>
                  <a:lnTo>
                    <a:pt x="1242" y="480"/>
                  </a:lnTo>
                  <a:lnTo>
                    <a:pt x="1208" y="489"/>
                  </a:lnTo>
                  <a:lnTo>
                    <a:pt x="1172" y="490"/>
                  </a:lnTo>
                  <a:lnTo>
                    <a:pt x="1131" y="489"/>
                  </a:lnTo>
                  <a:lnTo>
                    <a:pt x="1090" y="485"/>
                  </a:lnTo>
                  <a:lnTo>
                    <a:pt x="1048" y="477"/>
                  </a:lnTo>
                  <a:lnTo>
                    <a:pt x="1002" y="469"/>
                  </a:lnTo>
                  <a:lnTo>
                    <a:pt x="960" y="463"/>
                  </a:lnTo>
                  <a:lnTo>
                    <a:pt x="917" y="456"/>
                  </a:lnTo>
                  <a:lnTo>
                    <a:pt x="876" y="451"/>
                  </a:lnTo>
                  <a:lnTo>
                    <a:pt x="838" y="451"/>
                  </a:lnTo>
                  <a:lnTo>
                    <a:pt x="804" y="454"/>
                  </a:lnTo>
                  <a:lnTo>
                    <a:pt x="775" y="463"/>
                  </a:lnTo>
                  <a:lnTo>
                    <a:pt x="749" y="477"/>
                  </a:lnTo>
                  <a:lnTo>
                    <a:pt x="732" y="502"/>
                  </a:lnTo>
                  <a:lnTo>
                    <a:pt x="719" y="532"/>
                  </a:lnTo>
                  <a:lnTo>
                    <a:pt x="702" y="505"/>
                  </a:lnTo>
                  <a:lnTo>
                    <a:pt x="680" y="485"/>
                  </a:lnTo>
                  <a:lnTo>
                    <a:pt x="656" y="474"/>
                  </a:lnTo>
                  <a:lnTo>
                    <a:pt x="628" y="467"/>
                  </a:lnTo>
                  <a:lnTo>
                    <a:pt x="595" y="467"/>
                  </a:lnTo>
                  <a:lnTo>
                    <a:pt x="562" y="474"/>
                  </a:lnTo>
                  <a:lnTo>
                    <a:pt x="528" y="482"/>
                  </a:lnTo>
                  <a:lnTo>
                    <a:pt x="490" y="495"/>
                  </a:lnTo>
                  <a:lnTo>
                    <a:pt x="451" y="509"/>
                  </a:lnTo>
                  <a:lnTo>
                    <a:pt x="413" y="522"/>
                  </a:lnTo>
                  <a:lnTo>
                    <a:pt x="374" y="535"/>
                  </a:lnTo>
                  <a:lnTo>
                    <a:pt x="336" y="545"/>
                  </a:lnTo>
                  <a:lnTo>
                    <a:pt x="298" y="554"/>
                  </a:lnTo>
                  <a:lnTo>
                    <a:pt x="262" y="561"/>
                  </a:lnTo>
                  <a:lnTo>
                    <a:pt x="226" y="564"/>
                  </a:lnTo>
                  <a:lnTo>
                    <a:pt x="191" y="558"/>
                  </a:lnTo>
                  <a:lnTo>
                    <a:pt x="174" y="511"/>
                  </a:lnTo>
                  <a:lnTo>
                    <a:pt x="148" y="437"/>
                  </a:lnTo>
                  <a:lnTo>
                    <a:pt x="116" y="346"/>
                  </a:lnTo>
                  <a:lnTo>
                    <a:pt x="83" y="249"/>
                  </a:lnTo>
                  <a:lnTo>
                    <a:pt x="52" y="156"/>
                  </a:lnTo>
                  <a:lnTo>
                    <a:pt x="26" y="78"/>
                  </a:lnTo>
                  <a:lnTo>
                    <a:pt x="6" y="2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6" name="Freeform 28"/>
            <p:cNvSpPr>
              <a:spLocks/>
            </p:cNvSpPr>
            <p:nvPr/>
          </p:nvSpPr>
          <p:spPr bwMode="auto">
            <a:xfrm>
              <a:off x="5034" y="2881"/>
              <a:ext cx="1441" cy="683"/>
            </a:xfrm>
            <a:custGeom>
              <a:avLst/>
              <a:gdLst>
                <a:gd name="T0" fmla="*/ 1198 w 1441"/>
                <a:gd name="T1" fmla="*/ 23 h 683"/>
                <a:gd name="T2" fmla="*/ 1258 w 1441"/>
                <a:gd name="T3" fmla="*/ 138 h 683"/>
                <a:gd name="T4" fmla="*/ 1431 w 1441"/>
                <a:gd name="T5" fmla="*/ 507 h 683"/>
                <a:gd name="T6" fmla="*/ 1432 w 1441"/>
                <a:gd name="T7" fmla="*/ 549 h 683"/>
                <a:gd name="T8" fmla="*/ 1382 w 1441"/>
                <a:gd name="T9" fmla="*/ 546 h 683"/>
                <a:gd name="T10" fmla="*/ 1297 w 1441"/>
                <a:gd name="T11" fmla="*/ 549 h 683"/>
                <a:gd name="T12" fmla="*/ 1186 w 1441"/>
                <a:gd name="T13" fmla="*/ 549 h 683"/>
                <a:gd name="T14" fmla="*/ 1076 w 1441"/>
                <a:gd name="T15" fmla="*/ 555 h 683"/>
                <a:gd name="T16" fmla="*/ 985 w 1441"/>
                <a:gd name="T17" fmla="*/ 562 h 683"/>
                <a:gd name="T18" fmla="*/ 952 w 1441"/>
                <a:gd name="T19" fmla="*/ 582 h 683"/>
                <a:gd name="T20" fmla="*/ 903 w 1441"/>
                <a:gd name="T21" fmla="*/ 613 h 683"/>
                <a:gd name="T22" fmla="*/ 813 w 1441"/>
                <a:gd name="T23" fmla="*/ 621 h 683"/>
                <a:gd name="T24" fmla="*/ 721 w 1441"/>
                <a:gd name="T25" fmla="*/ 624 h 683"/>
                <a:gd name="T26" fmla="*/ 672 w 1441"/>
                <a:gd name="T27" fmla="*/ 618 h 683"/>
                <a:gd name="T28" fmla="*/ 659 w 1441"/>
                <a:gd name="T29" fmla="*/ 595 h 683"/>
                <a:gd name="T30" fmla="*/ 626 w 1441"/>
                <a:gd name="T31" fmla="*/ 601 h 683"/>
                <a:gd name="T32" fmla="*/ 541 w 1441"/>
                <a:gd name="T33" fmla="*/ 616 h 683"/>
                <a:gd name="T34" fmla="*/ 434 w 1441"/>
                <a:gd name="T35" fmla="*/ 637 h 683"/>
                <a:gd name="T36" fmla="*/ 328 w 1441"/>
                <a:gd name="T37" fmla="*/ 660 h 683"/>
                <a:gd name="T38" fmla="*/ 248 w 1441"/>
                <a:gd name="T39" fmla="*/ 675 h 683"/>
                <a:gd name="T40" fmla="*/ 196 w 1441"/>
                <a:gd name="T41" fmla="*/ 683 h 683"/>
                <a:gd name="T42" fmla="*/ 174 w 1441"/>
                <a:gd name="T43" fmla="*/ 663 h 683"/>
                <a:gd name="T44" fmla="*/ 164 w 1441"/>
                <a:gd name="T45" fmla="*/ 610 h 683"/>
                <a:gd name="T46" fmla="*/ 114 w 1441"/>
                <a:gd name="T47" fmla="*/ 431 h 683"/>
                <a:gd name="T48" fmla="*/ 38 w 1441"/>
                <a:gd name="T49" fmla="*/ 176 h 683"/>
                <a:gd name="T50" fmla="*/ 2 w 1441"/>
                <a:gd name="T51" fmla="*/ 47 h 683"/>
                <a:gd name="T52" fmla="*/ 9 w 1441"/>
                <a:gd name="T53" fmla="*/ 13 h 683"/>
                <a:gd name="T54" fmla="*/ 55 w 1441"/>
                <a:gd name="T55" fmla="*/ 4 h 683"/>
                <a:gd name="T56" fmla="*/ 59 w 1441"/>
                <a:gd name="T57" fmla="*/ 23 h 683"/>
                <a:gd name="T58" fmla="*/ 51 w 1441"/>
                <a:gd name="T59" fmla="*/ 73 h 683"/>
                <a:gd name="T60" fmla="*/ 135 w 1441"/>
                <a:gd name="T61" fmla="*/ 349 h 683"/>
                <a:gd name="T62" fmla="*/ 213 w 1441"/>
                <a:gd name="T63" fmla="*/ 604 h 683"/>
                <a:gd name="T64" fmla="*/ 250 w 1441"/>
                <a:gd name="T65" fmla="*/ 623 h 683"/>
                <a:gd name="T66" fmla="*/ 324 w 1441"/>
                <a:gd name="T67" fmla="*/ 613 h 683"/>
                <a:gd name="T68" fmla="*/ 417 w 1441"/>
                <a:gd name="T69" fmla="*/ 600 h 683"/>
                <a:gd name="T70" fmla="*/ 511 w 1441"/>
                <a:gd name="T71" fmla="*/ 578 h 683"/>
                <a:gd name="T72" fmla="*/ 588 w 1441"/>
                <a:gd name="T73" fmla="*/ 555 h 683"/>
                <a:gd name="T74" fmla="*/ 644 w 1441"/>
                <a:gd name="T75" fmla="*/ 529 h 683"/>
                <a:gd name="T76" fmla="*/ 695 w 1441"/>
                <a:gd name="T77" fmla="*/ 522 h 683"/>
                <a:gd name="T78" fmla="*/ 716 w 1441"/>
                <a:gd name="T79" fmla="*/ 549 h 683"/>
                <a:gd name="T80" fmla="*/ 762 w 1441"/>
                <a:gd name="T81" fmla="*/ 555 h 683"/>
                <a:gd name="T82" fmla="*/ 857 w 1441"/>
                <a:gd name="T83" fmla="*/ 549 h 683"/>
                <a:gd name="T84" fmla="*/ 907 w 1441"/>
                <a:gd name="T85" fmla="*/ 546 h 683"/>
                <a:gd name="T86" fmla="*/ 926 w 1441"/>
                <a:gd name="T87" fmla="*/ 517 h 683"/>
                <a:gd name="T88" fmla="*/ 962 w 1441"/>
                <a:gd name="T89" fmla="*/ 506 h 683"/>
                <a:gd name="T90" fmla="*/ 1011 w 1441"/>
                <a:gd name="T91" fmla="*/ 517 h 683"/>
                <a:gd name="T92" fmla="*/ 1078 w 1441"/>
                <a:gd name="T93" fmla="*/ 525 h 683"/>
                <a:gd name="T94" fmla="*/ 1173 w 1441"/>
                <a:gd name="T95" fmla="*/ 526 h 683"/>
                <a:gd name="T96" fmla="*/ 1273 w 1441"/>
                <a:gd name="T97" fmla="*/ 522 h 683"/>
                <a:gd name="T98" fmla="*/ 1356 w 1441"/>
                <a:gd name="T99" fmla="*/ 517 h 683"/>
                <a:gd name="T100" fmla="*/ 1401 w 1441"/>
                <a:gd name="T101" fmla="*/ 513 h 683"/>
                <a:gd name="T102" fmla="*/ 1373 w 1441"/>
                <a:gd name="T103" fmla="*/ 454 h 683"/>
                <a:gd name="T104" fmla="*/ 1329 w 1441"/>
                <a:gd name="T105" fmla="*/ 344 h 683"/>
                <a:gd name="T106" fmla="*/ 1232 w 1441"/>
                <a:gd name="T107" fmla="*/ 134 h 683"/>
                <a:gd name="T108" fmla="*/ 1179 w 1441"/>
                <a:gd name="T109" fmla="*/ 18 h 6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41"/>
                <a:gd name="T166" fmla="*/ 0 h 683"/>
                <a:gd name="T167" fmla="*/ 1441 w 1441"/>
                <a:gd name="T168" fmla="*/ 683 h 6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41" h="683">
                  <a:moveTo>
                    <a:pt x="1179" y="18"/>
                  </a:moveTo>
                  <a:lnTo>
                    <a:pt x="1188" y="17"/>
                  </a:lnTo>
                  <a:lnTo>
                    <a:pt x="1198" y="23"/>
                  </a:lnTo>
                  <a:lnTo>
                    <a:pt x="1211" y="41"/>
                  </a:lnTo>
                  <a:lnTo>
                    <a:pt x="1229" y="80"/>
                  </a:lnTo>
                  <a:lnTo>
                    <a:pt x="1258" y="138"/>
                  </a:lnTo>
                  <a:lnTo>
                    <a:pt x="1300" y="228"/>
                  </a:lnTo>
                  <a:lnTo>
                    <a:pt x="1356" y="349"/>
                  </a:lnTo>
                  <a:lnTo>
                    <a:pt x="1431" y="507"/>
                  </a:lnTo>
                  <a:lnTo>
                    <a:pt x="1438" y="526"/>
                  </a:lnTo>
                  <a:lnTo>
                    <a:pt x="1441" y="542"/>
                  </a:lnTo>
                  <a:lnTo>
                    <a:pt x="1432" y="549"/>
                  </a:lnTo>
                  <a:lnTo>
                    <a:pt x="1411" y="549"/>
                  </a:lnTo>
                  <a:lnTo>
                    <a:pt x="1399" y="546"/>
                  </a:lnTo>
                  <a:lnTo>
                    <a:pt x="1382" y="546"/>
                  </a:lnTo>
                  <a:lnTo>
                    <a:pt x="1359" y="546"/>
                  </a:lnTo>
                  <a:lnTo>
                    <a:pt x="1330" y="546"/>
                  </a:lnTo>
                  <a:lnTo>
                    <a:pt x="1297" y="549"/>
                  </a:lnTo>
                  <a:lnTo>
                    <a:pt x="1263" y="549"/>
                  </a:lnTo>
                  <a:lnTo>
                    <a:pt x="1225" y="549"/>
                  </a:lnTo>
                  <a:lnTo>
                    <a:pt x="1186" y="549"/>
                  </a:lnTo>
                  <a:lnTo>
                    <a:pt x="1150" y="554"/>
                  </a:lnTo>
                  <a:lnTo>
                    <a:pt x="1110" y="555"/>
                  </a:lnTo>
                  <a:lnTo>
                    <a:pt x="1076" y="555"/>
                  </a:lnTo>
                  <a:lnTo>
                    <a:pt x="1041" y="559"/>
                  </a:lnTo>
                  <a:lnTo>
                    <a:pt x="1011" y="562"/>
                  </a:lnTo>
                  <a:lnTo>
                    <a:pt x="985" y="562"/>
                  </a:lnTo>
                  <a:lnTo>
                    <a:pt x="965" y="562"/>
                  </a:lnTo>
                  <a:lnTo>
                    <a:pt x="949" y="562"/>
                  </a:lnTo>
                  <a:lnTo>
                    <a:pt x="952" y="582"/>
                  </a:lnTo>
                  <a:lnTo>
                    <a:pt x="943" y="600"/>
                  </a:lnTo>
                  <a:lnTo>
                    <a:pt x="929" y="607"/>
                  </a:lnTo>
                  <a:lnTo>
                    <a:pt x="903" y="613"/>
                  </a:lnTo>
                  <a:lnTo>
                    <a:pt x="879" y="618"/>
                  </a:lnTo>
                  <a:lnTo>
                    <a:pt x="846" y="618"/>
                  </a:lnTo>
                  <a:lnTo>
                    <a:pt x="813" y="621"/>
                  </a:lnTo>
                  <a:lnTo>
                    <a:pt x="778" y="623"/>
                  </a:lnTo>
                  <a:lnTo>
                    <a:pt x="748" y="624"/>
                  </a:lnTo>
                  <a:lnTo>
                    <a:pt x="721" y="624"/>
                  </a:lnTo>
                  <a:lnTo>
                    <a:pt x="699" y="624"/>
                  </a:lnTo>
                  <a:lnTo>
                    <a:pt x="685" y="623"/>
                  </a:lnTo>
                  <a:lnTo>
                    <a:pt x="672" y="618"/>
                  </a:lnTo>
                  <a:lnTo>
                    <a:pt x="666" y="613"/>
                  </a:lnTo>
                  <a:lnTo>
                    <a:pt x="660" y="604"/>
                  </a:lnTo>
                  <a:lnTo>
                    <a:pt x="659" y="595"/>
                  </a:lnTo>
                  <a:lnTo>
                    <a:pt x="653" y="595"/>
                  </a:lnTo>
                  <a:lnTo>
                    <a:pt x="644" y="597"/>
                  </a:lnTo>
                  <a:lnTo>
                    <a:pt x="626" y="601"/>
                  </a:lnTo>
                  <a:lnTo>
                    <a:pt x="603" y="605"/>
                  </a:lnTo>
                  <a:lnTo>
                    <a:pt x="574" y="610"/>
                  </a:lnTo>
                  <a:lnTo>
                    <a:pt x="541" y="616"/>
                  </a:lnTo>
                  <a:lnTo>
                    <a:pt x="508" y="623"/>
                  </a:lnTo>
                  <a:lnTo>
                    <a:pt x="472" y="629"/>
                  </a:lnTo>
                  <a:lnTo>
                    <a:pt x="434" y="637"/>
                  </a:lnTo>
                  <a:lnTo>
                    <a:pt x="398" y="644"/>
                  </a:lnTo>
                  <a:lnTo>
                    <a:pt x="364" y="650"/>
                  </a:lnTo>
                  <a:lnTo>
                    <a:pt x="328" y="660"/>
                  </a:lnTo>
                  <a:lnTo>
                    <a:pt x="298" y="666"/>
                  </a:lnTo>
                  <a:lnTo>
                    <a:pt x="272" y="670"/>
                  </a:lnTo>
                  <a:lnTo>
                    <a:pt x="248" y="675"/>
                  </a:lnTo>
                  <a:lnTo>
                    <a:pt x="233" y="679"/>
                  </a:lnTo>
                  <a:lnTo>
                    <a:pt x="210" y="683"/>
                  </a:lnTo>
                  <a:lnTo>
                    <a:pt x="196" y="683"/>
                  </a:lnTo>
                  <a:lnTo>
                    <a:pt x="186" y="682"/>
                  </a:lnTo>
                  <a:lnTo>
                    <a:pt x="179" y="675"/>
                  </a:lnTo>
                  <a:lnTo>
                    <a:pt x="174" y="663"/>
                  </a:lnTo>
                  <a:lnTo>
                    <a:pt x="173" y="646"/>
                  </a:lnTo>
                  <a:lnTo>
                    <a:pt x="170" y="629"/>
                  </a:lnTo>
                  <a:lnTo>
                    <a:pt x="164" y="610"/>
                  </a:lnTo>
                  <a:lnTo>
                    <a:pt x="154" y="572"/>
                  </a:lnTo>
                  <a:lnTo>
                    <a:pt x="137" y="509"/>
                  </a:lnTo>
                  <a:lnTo>
                    <a:pt x="114" y="431"/>
                  </a:lnTo>
                  <a:lnTo>
                    <a:pt x="88" y="341"/>
                  </a:lnTo>
                  <a:lnTo>
                    <a:pt x="61" y="255"/>
                  </a:lnTo>
                  <a:lnTo>
                    <a:pt x="38" y="176"/>
                  </a:lnTo>
                  <a:lnTo>
                    <a:pt x="18" y="109"/>
                  </a:lnTo>
                  <a:lnTo>
                    <a:pt x="6" y="69"/>
                  </a:lnTo>
                  <a:lnTo>
                    <a:pt x="2" y="47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13"/>
                  </a:lnTo>
                  <a:lnTo>
                    <a:pt x="20" y="8"/>
                  </a:lnTo>
                  <a:lnTo>
                    <a:pt x="35" y="5"/>
                  </a:lnTo>
                  <a:lnTo>
                    <a:pt x="55" y="4"/>
                  </a:lnTo>
                  <a:lnTo>
                    <a:pt x="78" y="0"/>
                  </a:lnTo>
                  <a:lnTo>
                    <a:pt x="69" y="13"/>
                  </a:lnTo>
                  <a:lnTo>
                    <a:pt x="59" y="23"/>
                  </a:lnTo>
                  <a:lnTo>
                    <a:pt x="51" y="31"/>
                  </a:lnTo>
                  <a:lnTo>
                    <a:pt x="39" y="37"/>
                  </a:lnTo>
                  <a:lnTo>
                    <a:pt x="51" y="73"/>
                  </a:lnTo>
                  <a:lnTo>
                    <a:pt x="74" y="147"/>
                  </a:lnTo>
                  <a:lnTo>
                    <a:pt x="101" y="243"/>
                  </a:lnTo>
                  <a:lnTo>
                    <a:pt x="135" y="349"/>
                  </a:lnTo>
                  <a:lnTo>
                    <a:pt x="164" y="450"/>
                  </a:lnTo>
                  <a:lnTo>
                    <a:pt x="193" y="541"/>
                  </a:lnTo>
                  <a:lnTo>
                    <a:pt x="213" y="604"/>
                  </a:lnTo>
                  <a:lnTo>
                    <a:pt x="219" y="624"/>
                  </a:lnTo>
                  <a:lnTo>
                    <a:pt x="233" y="624"/>
                  </a:lnTo>
                  <a:lnTo>
                    <a:pt x="250" y="623"/>
                  </a:lnTo>
                  <a:lnTo>
                    <a:pt x="269" y="621"/>
                  </a:lnTo>
                  <a:lnTo>
                    <a:pt x="296" y="618"/>
                  </a:lnTo>
                  <a:lnTo>
                    <a:pt x="324" y="613"/>
                  </a:lnTo>
                  <a:lnTo>
                    <a:pt x="352" y="610"/>
                  </a:lnTo>
                  <a:lnTo>
                    <a:pt x="386" y="604"/>
                  </a:lnTo>
                  <a:lnTo>
                    <a:pt x="417" y="600"/>
                  </a:lnTo>
                  <a:lnTo>
                    <a:pt x="449" y="592"/>
                  </a:lnTo>
                  <a:lnTo>
                    <a:pt x="480" y="585"/>
                  </a:lnTo>
                  <a:lnTo>
                    <a:pt x="511" y="578"/>
                  </a:lnTo>
                  <a:lnTo>
                    <a:pt x="539" y="572"/>
                  </a:lnTo>
                  <a:lnTo>
                    <a:pt x="565" y="564"/>
                  </a:lnTo>
                  <a:lnTo>
                    <a:pt x="588" y="555"/>
                  </a:lnTo>
                  <a:lnTo>
                    <a:pt x="607" y="546"/>
                  </a:lnTo>
                  <a:lnTo>
                    <a:pt x="621" y="541"/>
                  </a:lnTo>
                  <a:lnTo>
                    <a:pt x="644" y="529"/>
                  </a:lnTo>
                  <a:lnTo>
                    <a:pt x="666" y="522"/>
                  </a:lnTo>
                  <a:lnTo>
                    <a:pt x="680" y="520"/>
                  </a:lnTo>
                  <a:lnTo>
                    <a:pt x="695" y="522"/>
                  </a:lnTo>
                  <a:lnTo>
                    <a:pt x="708" y="529"/>
                  </a:lnTo>
                  <a:lnTo>
                    <a:pt x="712" y="538"/>
                  </a:lnTo>
                  <a:lnTo>
                    <a:pt x="716" y="549"/>
                  </a:lnTo>
                  <a:lnTo>
                    <a:pt x="719" y="562"/>
                  </a:lnTo>
                  <a:lnTo>
                    <a:pt x="736" y="559"/>
                  </a:lnTo>
                  <a:lnTo>
                    <a:pt x="762" y="555"/>
                  </a:lnTo>
                  <a:lnTo>
                    <a:pt x="794" y="554"/>
                  </a:lnTo>
                  <a:lnTo>
                    <a:pt x="825" y="549"/>
                  </a:lnTo>
                  <a:lnTo>
                    <a:pt x="857" y="549"/>
                  </a:lnTo>
                  <a:lnTo>
                    <a:pt x="884" y="549"/>
                  </a:lnTo>
                  <a:lnTo>
                    <a:pt x="902" y="546"/>
                  </a:lnTo>
                  <a:lnTo>
                    <a:pt x="907" y="546"/>
                  </a:lnTo>
                  <a:lnTo>
                    <a:pt x="912" y="536"/>
                  </a:lnTo>
                  <a:lnTo>
                    <a:pt x="917" y="526"/>
                  </a:lnTo>
                  <a:lnTo>
                    <a:pt x="926" y="517"/>
                  </a:lnTo>
                  <a:lnTo>
                    <a:pt x="936" y="509"/>
                  </a:lnTo>
                  <a:lnTo>
                    <a:pt x="949" y="506"/>
                  </a:lnTo>
                  <a:lnTo>
                    <a:pt x="962" y="506"/>
                  </a:lnTo>
                  <a:lnTo>
                    <a:pt x="979" y="507"/>
                  </a:lnTo>
                  <a:lnTo>
                    <a:pt x="997" y="513"/>
                  </a:lnTo>
                  <a:lnTo>
                    <a:pt x="1011" y="517"/>
                  </a:lnTo>
                  <a:lnTo>
                    <a:pt x="1028" y="522"/>
                  </a:lnTo>
                  <a:lnTo>
                    <a:pt x="1051" y="525"/>
                  </a:lnTo>
                  <a:lnTo>
                    <a:pt x="1078" y="525"/>
                  </a:lnTo>
                  <a:lnTo>
                    <a:pt x="1109" y="526"/>
                  </a:lnTo>
                  <a:lnTo>
                    <a:pt x="1139" y="526"/>
                  </a:lnTo>
                  <a:lnTo>
                    <a:pt x="1173" y="526"/>
                  </a:lnTo>
                  <a:lnTo>
                    <a:pt x="1206" y="526"/>
                  </a:lnTo>
                  <a:lnTo>
                    <a:pt x="1241" y="525"/>
                  </a:lnTo>
                  <a:lnTo>
                    <a:pt x="1273" y="522"/>
                  </a:lnTo>
                  <a:lnTo>
                    <a:pt x="1304" y="522"/>
                  </a:lnTo>
                  <a:lnTo>
                    <a:pt x="1332" y="520"/>
                  </a:lnTo>
                  <a:lnTo>
                    <a:pt x="1356" y="517"/>
                  </a:lnTo>
                  <a:lnTo>
                    <a:pt x="1378" y="516"/>
                  </a:lnTo>
                  <a:lnTo>
                    <a:pt x="1392" y="516"/>
                  </a:lnTo>
                  <a:lnTo>
                    <a:pt x="1401" y="513"/>
                  </a:lnTo>
                  <a:lnTo>
                    <a:pt x="1396" y="506"/>
                  </a:lnTo>
                  <a:lnTo>
                    <a:pt x="1386" y="483"/>
                  </a:lnTo>
                  <a:lnTo>
                    <a:pt x="1373" y="454"/>
                  </a:lnTo>
                  <a:lnTo>
                    <a:pt x="1369" y="435"/>
                  </a:lnTo>
                  <a:lnTo>
                    <a:pt x="1355" y="399"/>
                  </a:lnTo>
                  <a:lnTo>
                    <a:pt x="1329" y="344"/>
                  </a:lnTo>
                  <a:lnTo>
                    <a:pt x="1297" y="278"/>
                  </a:lnTo>
                  <a:lnTo>
                    <a:pt x="1264" y="204"/>
                  </a:lnTo>
                  <a:lnTo>
                    <a:pt x="1232" y="134"/>
                  </a:lnTo>
                  <a:lnTo>
                    <a:pt x="1206" y="73"/>
                  </a:lnTo>
                  <a:lnTo>
                    <a:pt x="1186" y="34"/>
                  </a:lnTo>
                  <a:lnTo>
                    <a:pt x="117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7" name="Freeform 29"/>
            <p:cNvSpPr>
              <a:spLocks/>
            </p:cNvSpPr>
            <p:nvPr/>
          </p:nvSpPr>
          <p:spPr bwMode="auto">
            <a:xfrm>
              <a:off x="5073" y="2795"/>
              <a:ext cx="1362" cy="710"/>
            </a:xfrm>
            <a:custGeom>
              <a:avLst/>
              <a:gdLst>
                <a:gd name="T0" fmla="*/ 59 w 1362"/>
                <a:gd name="T1" fmla="*/ 54 h 710"/>
                <a:gd name="T2" fmla="*/ 30 w 1362"/>
                <a:gd name="T3" fmla="*/ 99 h 710"/>
                <a:gd name="T4" fmla="*/ 0 w 1362"/>
                <a:gd name="T5" fmla="*/ 123 h 710"/>
                <a:gd name="T6" fmla="*/ 12 w 1362"/>
                <a:gd name="T7" fmla="*/ 159 h 710"/>
                <a:gd name="T8" fmla="*/ 62 w 1362"/>
                <a:gd name="T9" fmla="*/ 329 h 710"/>
                <a:gd name="T10" fmla="*/ 125 w 1362"/>
                <a:gd name="T11" fmla="*/ 536 h 710"/>
                <a:gd name="T12" fmla="*/ 174 w 1362"/>
                <a:gd name="T13" fmla="*/ 690 h 710"/>
                <a:gd name="T14" fmla="*/ 180 w 1362"/>
                <a:gd name="T15" fmla="*/ 710 h 710"/>
                <a:gd name="T16" fmla="*/ 211 w 1362"/>
                <a:gd name="T17" fmla="*/ 709 h 710"/>
                <a:gd name="T18" fmla="*/ 257 w 1362"/>
                <a:gd name="T19" fmla="*/ 704 h 710"/>
                <a:gd name="T20" fmla="*/ 313 w 1362"/>
                <a:gd name="T21" fmla="*/ 696 h 710"/>
                <a:gd name="T22" fmla="*/ 378 w 1362"/>
                <a:gd name="T23" fmla="*/ 686 h 710"/>
                <a:gd name="T24" fmla="*/ 441 w 1362"/>
                <a:gd name="T25" fmla="*/ 671 h 710"/>
                <a:gd name="T26" fmla="*/ 500 w 1362"/>
                <a:gd name="T27" fmla="*/ 658 h 710"/>
                <a:gd name="T28" fmla="*/ 549 w 1362"/>
                <a:gd name="T29" fmla="*/ 641 h 710"/>
                <a:gd name="T30" fmla="*/ 582 w 1362"/>
                <a:gd name="T31" fmla="*/ 627 h 710"/>
                <a:gd name="T32" fmla="*/ 605 w 1362"/>
                <a:gd name="T33" fmla="*/ 615 h 710"/>
                <a:gd name="T34" fmla="*/ 641 w 1362"/>
                <a:gd name="T35" fmla="*/ 606 h 710"/>
                <a:gd name="T36" fmla="*/ 669 w 1362"/>
                <a:gd name="T37" fmla="*/ 615 h 710"/>
                <a:gd name="T38" fmla="*/ 677 w 1362"/>
                <a:gd name="T39" fmla="*/ 635 h 710"/>
                <a:gd name="T40" fmla="*/ 680 w 1362"/>
                <a:gd name="T41" fmla="*/ 648 h 710"/>
                <a:gd name="T42" fmla="*/ 723 w 1362"/>
                <a:gd name="T43" fmla="*/ 641 h 710"/>
                <a:gd name="T44" fmla="*/ 786 w 1362"/>
                <a:gd name="T45" fmla="*/ 635 h 710"/>
                <a:gd name="T46" fmla="*/ 845 w 1362"/>
                <a:gd name="T47" fmla="*/ 635 h 710"/>
                <a:gd name="T48" fmla="*/ 868 w 1362"/>
                <a:gd name="T49" fmla="*/ 632 h 710"/>
                <a:gd name="T50" fmla="*/ 873 w 1362"/>
                <a:gd name="T51" fmla="*/ 622 h 710"/>
                <a:gd name="T52" fmla="*/ 887 w 1362"/>
                <a:gd name="T53" fmla="*/ 603 h 710"/>
                <a:gd name="T54" fmla="*/ 910 w 1362"/>
                <a:gd name="T55" fmla="*/ 592 h 710"/>
                <a:gd name="T56" fmla="*/ 940 w 1362"/>
                <a:gd name="T57" fmla="*/ 593 h 710"/>
                <a:gd name="T58" fmla="*/ 958 w 1362"/>
                <a:gd name="T59" fmla="*/ 599 h 710"/>
                <a:gd name="T60" fmla="*/ 989 w 1362"/>
                <a:gd name="T61" fmla="*/ 608 h 710"/>
                <a:gd name="T62" fmla="*/ 1039 w 1362"/>
                <a:gd name="T63" fmla="*/ 611 h 710"/>
                <a:gd name="T64" fmla="*/ 1100 w 1362"/>
                <a:gd name="T65" fmla="*/ 612 h 710"/>
                <a:gd name="T66" fmla="*/ 1167 w 1362"/>
                <a:gd name="T67" fmla="*/ 612 h 710"/>
                <a:gd name="T68" fmla="*/ 1234 w 1362"/>
                <a:gd name="T69" fmla="*/ 608 h 710"/>
                <a:gd name="T70" fmla="*/ 1293 w 1362"/>
                <a:gd name="T71" fmla="*/ 606 h 710"/>
                <a:gd name="T72" fmla="*/ 1339 w 1362"/>
                <a:gd name="T73" fmla="*/ 602 h 710"/>
                <a:gd name="T74" fmla="*/ 1362 w 1362"/>
                <a:gd name="T75" fmla="*/ 599 h 710"/>
                <a:gd name="T76" fmla="*/ 1357 w 1362"/>
                <a:gd name="T77" fmla="*/ 592 h 710"/>
                <a:gd name="T78" fmla="*/ 1334 w 1362"/>
                <a:gd name="T79" fmla="*/ 540 h 710"/>
                <a:gd name="T80" fmla="*/ 1330 w 1362"/>
                <a:gd name="T81" fmla="*/ 521 h 710"/>
                <a:gd name="T82" fmla="*/ 1284 w 1362"/>
                <a:gd name="T83" fmla="*/ 420 h 710"/>
                <a:gd name="T84" fmla="*/ 1211 w 1362"/>
                <a:gd name="T85" fmla="*/ 256 h 710"/>
                <a:gd name="T86" fmla="*/ 1139 w 1362"/>
                <a:gd name="T87" fmla="*/ 103 h 710"/>
                <a:gd name="T88" fmla="*/ 1108 w 1362"/>
                <a:gd name="T89" fmla="*/ 35 h 710"/>
                <a:gd name="T90" fmla="*/ 1083 w 1362"/>
                <a:gd name="T91" fmla="*/ 41 h 710"/>
                <a:gd name="T92" fmla="*/ 1019 w 1362"/>
                <a:gd name="T93" fmla="*/ 44 h 710"/>
                <a:gd name="T94" fmla="*/ 946 w 1362"/>
                <a:gd name="T95" fmla="*/ 35 h 710"/>
                <a:gd name="T96" fmla="*/ 864 w 1362"/>
                <a:gd name="T97" fmla="*/ 19 h 710"/>
                <a:gd name="T98" fmla="*/ 785 w 1362"/>
                <a:gd name="T99" fmla="*/ 6 h 710"/>
                <a:gd name="T100" fmla="*/ 713 w 1362"/>
                <a:gd name="T101" fmla="*/ 0 h 710"/>
                <a:gd name="T102" fmla="*/ 654 w 1362"/>
                <a:gd name="T103" fmla="*/ 5 h 710"/>
                <a:gd name="T104" fmla="*/ 611 w 1362"/>
                <a:gd name="T105" fmla="*/ 24 h 710"/>
                <a:gd name="T106" fmla="*/ 601 w 1362"/>
                <a:gd name="T107" fmla="*/ 41 h 710"/>
                <a:gd name="T108" fmla="*/ 531 w 1362"/>
                <a:gd name="T109" fmla="*/ 15 h 710"/>
                <a:gd name="T110" fmla="*/ 464 w 1362"/>
                <a:gd name="T111" fmla="*/ 9 h 710"/>
                <a:gd name="T112" fmla="*/ 401 w 1362"/>
                <a:gd name="T113" fmla="*/ 19 h 710"/>
                <a:gd name="T114" fmla="*/ 342 w 1362"/>
                <a:gd name="T115" fmla="*/ 35 h 710"/>
                <a:gd name="T116" fmla="*/ 278 w 1362"/>
                <a:gd name="T117" fmla="*/ 54 h 710"/>
                <a:gd name="T118" fmla="*/ 211 w 1362"/>
                <a:gd name="T119" fmla="*/ 70 h 710"/>
                <a:gd name="T120" fmla="*/ 140 w 1362"/>
                <a:gd name="T121" fmla="*/ 71 h 710"/>
                <a:gd name="T122" fmla="*/ 59 w 1362"/>
                <a:gd name="T123" fmla="*/ 54 h 71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62"/>
                <a:gd name="T187" fmla="*/ 0 h 710"/>
                <a:gd name="T188" fmla="*/ 1362 w 1362"/>
                <a:gd name="T189" fmla="*/ 710 h 71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62" h="710">
                  <a:moveTo>
                    <a:pt x="59" y="54"/>
                  </a:moveTo>
                  <a:lnTo>
                    <a:pt x="59" y="54"/>
                  </a:lnTo>
                  <a:lnTo>
                    <a:pt x="43" y="80"/>
                  </a:lnTo>
                  <a:lnTo>
                    <a:pt x="30" y="99"/>
                  </a:lnTo>
                  <a:lnTo>
                    <a:pt x="16" y="113"/>
                  </a:lnTo>
                  <a:lnTo>
                    <a:pt x="0" y="123"/>
                  </a:lnTo>
                  <a:lnTo>
                    <a:pt x="12" y="159"/>
                  </a:lnTo>
                  <a:lnTo>
                    <a:pt x="35" y="233"/>
                  </a:lnTo>
                  <a:lnTo>
                    <a:pt x="62" y="329"/>
                  </a:lnTo>
                  <a:lnTo>
                    <a:pt x="96" y="435"/>
                  </a:lnTo>
                  <a:lnTo>
                    <a:pt x="125" y="536"/>
                  </a:lnTo>
                  <a:lnTo>
                    <a:pt x="154" y="627"/>
                  </a:lnTo>
                  <a:lnTo>
                    <a:pt x="174" y="690"/>
                  </a:lnTo>
                  <a:lnTo>
                    <a:pt x="180" y="710"/>
                  </a:lnTo>
                  <a:lnTo>
                    <a:pt x="194" y="710"/>
                  </a:lnTo>
                  <a:lnTo>
                    <a:pt x="211" y="709"/>
                  </a:lnTo>
                  <a:lnTo>
                    <a:pt x="230" y="707"/>
                  </a:lnTo>
                  <a:lnTo>
                    <a:pt x="257" y="704"/>
                  </a:lnTo>
                  <a:lnTo>
                    <a:pt x="285" y="699"/>
                  </a:lnTo>
                  <a:lnTo>
                    <a:pt x="313" y="696"/>
                  </a:lnTo>
                  <a:lnTo>
                    <a:pt x="347" y="690"/>
                  </a:lnTo>
                  <a:lnTo>
                    <a:pt x="378" y="686"/>
                  </a:lnTo>
                  <a:lnTo>
                    <a:pt x="410" y="678"/>
                  </a:lnTo>
                  <a:lnTo>
                    <a:pt x="441" y="671"/>
                  </a:lnTo>
                  <a:lnTo>
                    <a:pt x="472" y="664"/>
                  </a:lnTo>
                  <a:lnTo>
                    <a:pt x="500" y="658"/>
                  </a:lnTo>
                  <a:lnTo>
                    <a:pt x="526" y="650"/>
                  </a:lnTo>
                  <a:lnTo>
                    <a:pt x="549" y="641"/>
                  </a:lnTo>
                  <a:lnTo>
                    <a:pt x="568" y="632"/>
                  </a:lnTo>
                  <a:lnTo>
                    <a:pt x="582" y="627"/>
                  </a:lnTo>
                  <a:lnTo>
                    <a:pt x="605" y="615"/>
                  </a:lnTo>
                  <a:lnTo>
                    <a:pt x="627" y="608"/>
                  </a:lnTo>
                  <a:lnTo>
                    <a:pt x="641" y="606"/>
                  </a:lnTo>
                  <a:lnTo>
                    <a:pt x="656" y="608"/>
                  </a:lnTo>
                  <a:lnTo>
                    <a:pt x="669" y="615"/>
                  </a:lnTo>
                  <a:lnTo>
                    <a:pt x="673" y="624"/>
                  </a:lnTo>
                  <a:lnTo>
                    <a:pt x="677" y="635"/>
                  </a:lnTo>
                  <a:lnTo>
                    <a:pt x="680" y="648"/>
                  </a:lnTo>
                  <a:lnTo>
                    <a:pt x="697" y="645"/>
                  </a:lnTo>
                  <a:lnTo>
                    <a:pt x="723" y="641"/>
                  </a:lnTo>
                  <a:lnTo>
                    <a:pt x="755" y="640"/>
                  </a:lnTo>
                  <a:lnTo>
                    <a:pt x="786" y="635"/>
                  </a:lnTo>
                  <a:lnTo>
                    <a:pt x="818" y="635"/>
                  </a:lnTo>
                  <a:lnTo>
                    <a:pt x="845" y="635"/>
                  </a:lnTo>
                  <a:lnTo>
                    <a:pt x="863" y="632"/>
                  </a:lnTo>
                  <a:lnTo>
                    <a:pt x="868" y="632"/>
                  </a:lnTo>
                  <a:lnTo>
                    <a:pt x="873" y="622"/>
                  </a:lnTo>
                  <a:lnTo>
                    <a:pt x="878" y="612"/>
                  </a:lnTo>
                  <a:lnTo>
                    <a:pt x="887" y="603"/>
                  </a:lnTo>
                  <a:lnTo>
                    <a:pt x="897" y="595"/>
                  </a:lnTo>
                  <a:lnTo>
                    <a:pt x="910" y="592"/>
                  </a:lnTo>
                  <a:lnTo>
                    <a:pt x="923" y="592"/>
                  </a:lnTo>
                  <a:lnTo>
                    <a:pt x="940" y="593"/>
                  </a:lnTo>
                  <a:lnTo>
                    <a:pt x="958" y="599"/>
                  </a:lnTo>
                  <a:lnTo>
                    <a:pt x="972" y="603"/>
                  </a:lnTo>
                  <a:lnTo>
                    <a:pt x="989" y="608"/>
                  </a:lnTo>
                  <a:lnTo>
                    <a:pt x="1012" y="611"/>
                  </a:lnTo>
                  <a:lnTo>
                    <a:pt x="1039" y="611"/>
                  </a:lnTo>
                  <a:lnTo>
                    <a:pt x="1070" y="612"/>
                  </a:lnTo>
                  <a:lnTo>
                    <a:pt x="1100" y="612"/>
                  </a:lnTo>
                  <a:lnTo>
                    <a:pt x="1134" y="612"/>
                  </a:lnTo>
                  <a:lnTo>
                    <a:pt x="1167" y="612"/>
                  </a:lnTo>
                  <a:lnTo>
                    <a:pt x="1202" y="611"/>
                  </a:lnTo>
                  <a:lnTo>
                    <a:pt x="1234" y="608"/>
                  </a:lnTo>
                  <a:lnTo>
                    <a:pt x="1265" y="608"/>
                  </a:lnTo>
                  <a:lnTo>
                    <a:pt x="1293" y="606"/>
                  </a:lnTo>
                  <a:lnTo>
                    <a:pt x="1317" y="603"/>
                  </a:lnTo>
                  <a:lnTo>
                    <a:pt x="1339" y="602"/>
                  </a:lnTo>
                  <a:lnTo>
                    <a:pt x="1353" y="602"/>
                  </a:lnTo>
                  <a:lnTo>
                    <a:pt x="1362" y="599"/>
                  </a:lnTo>
                  <a:lnTo>
                    <a:pt x="1357" y="592"/>
                  </a:lnTo>
                  <a:lnTo>
                    <a:pt x="1347" y="569"/>
                  </a:lnTo>
                  <a:lnTo>
                    <a:pt x="1334" y="540"/>
                  </a:lnTo>
                  <a:lnTo>
                    <a:pt x="1330" y="521"/>
                  </a:lnTo>
                  <a:lnTo>
                    <a:pt x="1313" y="484"/>
                  </a:lnTo>
                  <a:lnTo>
                    <a:pt x="1284" y="420"/>
                  </a:lnTo>
                  <a:lnTo>
                    <a:pt x="1248" y="341"/>
                  </a:lnTo>
                  <a:lnTo>
                    <a:pt x="1211" y="256"/>
                  </a:lnTo>
                  <a:lnTo>
                    <a:pt x="1172" y="174"/>
                  </a:lnTo>
                  <a:lnTo>
                    <a:pt x="1139" y="103"/>
                  </a:lnTo>
                  <a:lnTo>
                    <a:pt x="1117" y="52"/>
                  </a:lnTo>
                  <a:lnTo>
                    <a:pt x="1108" y="35"/>
                  </a:lnTo>
                  <a:lnTo>
                    <a:pt x="1083" y="41"/>
                  </a:lnTo>
                  <a:lnTo>
                    <a:pt x="1052" y="44"/>
                  </a:lnTo>
                  <a:lnTo>
                    <a:pt x="1019" y="44"/>
                  </a:lnTo>
                  <a:lnTo>
                    <a:pt x="982" y="39"/>
                  </a:lnTo>
                  <a:lnTo>
                    <a:pt x="946" y="35"/>
                  </a:lnTo>
                  <a:lnTo>
                    <a:pt x="904" y="28"/>
                  </a:lnTo>
                  <a:lnTo>
                    <a:pt x="864" y="19"/>
                  </a:lnTo>
                  <a:lnTo>
                    <a:pt x="827" y="13"/>
                  </a:lnTo>
                  <a:lnTo>
                    <a:pt x="785" y="6"/>
                  </a:lnTo>
                  <a:lnTo>
                    <a:pt x="748" y="2"/>
                  </a:lnTo>
                  <a:lnTo>
                    <a:pt x="713" y="0"/>
                  </a:lnTo>
                  <a:lnTo>
                    <a:pt x="680" y="0"/>
                  </a:lnTo>
                  <a:lnTo>
                    <a:pt x="654" y="5"/>
                  </a:lnTo>
                  <a:lnTo>
                    <a:pt x="631" y="11"/>
                  </a:lnTo>
                  <a:lnTo>
                    <a:pt x="611" y="24"/>
                  </a:lnTo>
                  <a:lnTo>
                    <a:pt x="601" y="41"/>
                  </a:lnTo>
                  <a:lnTo>
                    <a:pt x="565" y="26"/>
                  </a:lnTo>
                  <a:lnTo>
                    <a:pt x="531" y="15"/>
                  </a:lnTo>
                  <a:lnTo>
                    <a:pt x="498" y="11"/>
                  </a:lnTo>
                  <a:lnTo>
                    <a:pt x="464" y="9"/>
                  </a:lnTo>
                  <a:lnTo>
                    <a:pt x="433" y="13"/>
                  </a:lnTo>
                  <a:lnTo>
                    <a:pt x="401" y="19"/>
                  </a:lnTo>
                  <a:lnTo>
                    <a:pt x="371" y="26"/>
                  </a:lnTo>
                  <a:lnTo>
                    <a:pt x="342" y="35"/>
                  </a:lnTo>
                  <a:lnTo>
                    <a:pt x="309" y="45"/>
                  </a:lnTo>
                  <a:lnTo>
                    <a:pt x="278" y="54"/>
                  </a:lnTo>
                  <a:lnTo>
                    <a:pt x="246" y="65"/>
                  </a:lnTo>
                  <a:lnTo>
                    <a:pt x="211" y="70"/>
                  </a:lnTo>
                  <a:lnTo>
                    <a:pt x="175" y="74"/>
                  </a:lnTo>
                  <a:lnTo>
                    <a:pt x="140" y="71"/>
                  </a:lnTo>
                  <a:lnTo>
                    <a:pt x="101" y="68"/>
                  </a:lnTo>
                  <a:lnTo>
                    <a:pt x="59" y="5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8" name="Freeform 30"/>
            <p:cNvSpPr>
              <a:spLocks/>
            </p:cNvSpPr>
            <p:nvPr/>
          </p:nvSpPr>
          <p:spPr bwMode="auto">
            <a:xfrm>
              <a:off x="5253" y="3407"/>
              <a:ext cx="70" cy="98"/>
            </a:xfrm>
            <a:custGeom>
              <a:avLst/>
              <a:gdLst>
                <a:gd name="T0" fmla="*/ 70 w 70"/>
                <a:gd name="T1" fmla="*/ 0 h 98"/>
                <a:gd name="T2" fmla="*/ 70 w 70"/>
                <a:gd name="T3" fmla="*/ 0 h 98"/>
                <a:gd name="T4" fmla="*/ 62 w 70"/>
                <a:gd name="T5" fmla="*/ 15 h 98"/>
                <a:gd name="T6" fmla="*/ 53 w 70"/>
                <a:gd name="T7" fmla="*/ 28 h 98"/>
                <a:gd name="T8" fmla="*/ 44 w 70"/>
                <a:gd name="T9" fmla="*/ 45 h 98"/>
                <a:gd name="T10" fmla="*/ 34 w 70"/>
                <a:gd name="T11" fmla="*/ 59 h 98"/>
                <a:gd name="T12" fmla="*/ 27 w 70"/>
                <a:gd name="T13" fmla="*/ 74 h 98"/>
                <a:gd name="T14" fmla="*/ 18 w 70"/>
                <a:gd name="T15" fmla="*/ 84 h 98"/>
                <a:gd name="T16" fmla="*/ 8 w 70"/>
                <a:gd name="T17" fmla="*/ 92 h 98"/>
                <a:gd name="T18" fmla="*/ 0 w 70"/>
                <a:gd name="T19" fmla="*/ 98 h 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"/>
                <a:gd name="T31" fmla="*/ 0 h 98"/>
                <a:gd name="T32" fmla="*/ 70 w 70"/>
                <a:gd name="T33" fmla="*/ 98 h 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" h="98">
                  <a:moveTo>
                    <a:pt x="70" y="0"/>
                  </a:moveTo>
                  <a:lnTo>
                    <a:pt x="70" y="0"/>
                  </a:lnTo>
                  <a:lnTo>
                    <a:pt x="62" y="15"/>
                  </a:lnTo>
                  <a:lnTo>
                    <a:pt x="53" y="28"/>
                  </a:lnTo>
                  <a:lnTo>
                    <a:pt x="44" y="45"/>
                  </a:lnTo>
                  <a:lnTo>
                    <a:pt x="34" y="59"/>
                  </a:lnTo>
                  <a:lnTo>
                    <a:pt x="27" y="74"/>
                  </a:lnTo>
                  <a:lnTo>
                    <a:pt x="18" y="84"/>
                  </a:lnTo>
                  <a:lnTo>
                    <a:pt x="8" y="92"/>
                  </a:lnTo>
                  <a:lnTo>
                    <a:pt x="0" y="9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9" name="Freeform 31"/>
            <p:cNvSpPr>
              <a:spLocks/>
            </p:cNvSpPr>
            <p:nvPr/>
          </p:nvSpPr>
          <p:spPr bwMode="auto">
            <a:xfrm>
              <a:off x="5851" y="3381"/>
              <a:ext cx="3" cy="49"/>
            </a:xfrm>
            <a:custGeom>
              <a:avLst/>
              <a:gdLst>
                <a:gd name="T0" fmla="*/ 0 w 3"/>
                <a:gd name="T1" fmla="*/ 0 h 49"/>
                <a:gd name="T2" fmla="*/ 0 w 3"/>
                <a:gd name="T3" fmla="*/ 0 h 49"/>
                <a:gd name="T4" fmla="*/ 0 w 3"/>
                <a:gd name="T5" fmla="*/ 12 h 49"/>
                <a:gd name="T6" fmla="*/ 3 w 3"/>
                <a:gd name="T7" fmla="*/ 29 h 49"/>
                <a:gd name="T8" fmla="*/ 3 w 3"/>
                <a:gd name="T9" fmla="*/ 45 h 49"/>
                <a:gd name="T10" fmla="*/ 3 w 3"/>
                <a:gd name="T11" fmla="*/ 49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49"/>
                <a:gd name="T20" fmla="*/ 3 w 3"/>
                <a:gd name="T21" fmla="*/ 49 h 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49"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3" y="29"/>
                  </a:lnTo>
                  <a:lnTo>
                    <a:pt x="3" y="45"/>
                  </a:lnTo>
                  <a:lnTo>
                    <a:pt x="3" y="4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0" name="Line 32"/>
            <p:cNvSpPr>
              <a:spLocks noChangeShapeType="1"/>
            </p:cNvSpPr>
            <p:nvPr/>
          </p:nvSpPr>
          <p:spPr bwMode="auto">
            <a:xfrm>
              <a:off x="5674" y="2836"/>
              <a:ext cx="173" cy="53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1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5276" y="3570"/>
              <a:ext cx="390" cy="2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Right">
                  <a:rot lat="16199997" lon="20399998" rev="0"/>
                </a:camera>
                <a:lightRig rig="legacyFlat3" dir="b"/>
              </a:scene3d>
              <a:sp3d prstMaterial="legacyMatte">
                <a:extrusionClr>
                  <a:srgbClr val="008000"/>
                </a:extrusionClr>
                <a:contourClr>
                  <a:srgbClr val="008000"/>
                </a:contourClr>
              </a:sp3d>
            </a:bodyPr>
            <a:lstStyle/>
            <a:p>
              <a:r>
                <a:rPr lang="vi-VN" sz="3600" b="1" kern="10">
                  <a:ln w="9525">
                    <a:round/>
                    <a:headEnd/>
                    <a:tailEnd/>
                  </a:ln>
                  <a:solidFill>
                    <a:srgbClr val="008000"/>
                  </a:solidFill>
                </a:rPr>
                <a:t>KCT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79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72356" y="1077870"/>
            <a:ext cx="4266126" cy="1798435"/>
            <a:chOff x="3205162" y="1669291"/>
            <a:chExt cx="7239000" cy="2335971"/>
          </a:xfrm>
        </p:grpSpPr>
        <p:sp>
          <p:nvSpPr>
            <p:cNvPr id="347140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1" name="Freeform 5"/>
            <p:cNvSpPr>
              <a:spLocks/>
            </p:cNvSpPr>
            <p:nvPr/>
          </p:nvSpPr>
          <p:spPr bwMode="auto">
            <a:xfrm>
              <a:off x="3509962" y="1993901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2" name="Freeform 6"/>
            <p:cNvSpPr>
              <a:spLocks/>
            </p:cNvSpPr>
            <p:nvPr/>
          </p:nvSpPr>
          <p:spPr bwMode="auto">
            <a:xfrm>
              <a:off x="3662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3" name="Freeform 7"/>
            <p:cNvSpPr>
              <a:spLocks/>
            </p:cNvSpPr>
            <p:nvPr/>
          </p:nvSpPr>
          <p:spPr bwMode="auto">
            <a:xfrm>
              <a:off x="3814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4" name="Freeform 8"/>
            <p:cNvSpPr>
              <a:spLocks/>
            </p:cNvSpPr>
            <p:nvPr/>
          </p:nvSpPr>
          <p:spPr bwMode="auto">
            <a:xfrm>
              <a:off x="3967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5" name="Freeform 9"/>
            <p:cNvSpPr>
              <a:spLocks/>
            </p:cNvSpPr>
            <p:nvPr/>
          </p:nvSpPr>
          <p:spPr bwMode="auto">
            <a:xfrm>
              <a:off x="4119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6" name="Freeform 10"/>
            <p:cNvSpPr>
              <a:spLocks/>
            </p:cNvSpPr>
            <p:nvPr/>
          </p:nvSpPr>
          <p:spPr bwMode="auto">
            <a:xfrm>
              <a:off x="4271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7" name="Freeform 11"/>
            <p:cNvSpPr>
              <a:spLocks/>
            </p:cNvSpPr>
            <p:nvPr/>
          </p:nvSpPr>
          <p:spPr bwMode="auto">
            <a:xfrm>
              <a:off x="4424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8" name="Freeform 12"/>
            <p:cNvSpPr>
              <a:spLocks/>
            </p:cNvSpPr>
            <p:nvPr/>
          </p:nvSpPr>
          <p:spPr bwMode="auto">
            <a:xfrm>
              <a:off x="4576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9" name="Freeform 13"/>
            <p:cNvSpPr>
              <a:spLocks/>
            </p:cNvSpPr>
            <p:nvPr/>
          </p:nvSpPr>
          <p:spPr bwMode="auto">
            <a:xfrm>
              <a:off x="4729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0" name="Freeform 14"/>
            <p:cNvSpPr>
              <a:spLocks/>
            </p:cNvSpPr>
            <p:nvPr/>
          </p:nvSpPr>
          <p:spPr bwMode="auto">
            <a:xfrm>
              <a:off x="4881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1" name="Freeform 15"/>
            <p:cNvSpPr>
              <a:spLocks/>
            </p:cNvSpPr>
            <p:nvPr/>
          </p:nvSpPr>
          <p:spPr bwMode="auto">
            <a:xfrm>
              <a:off x="5033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2" name="Freeform 16"/>
            <p:cNvSpPr>
              <a:spLocks/>
            </p:cNvSpPr>
            <p:nvPr/>
          </p:nvSpPr>
          <p:spPr bwMode="auto">
            <a:xfrm>
              <a:off x="5186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3" name="Freeform 17"/>
            <p:cNvSpPr>
              <a:spLocks/>
            </p:cNvSpPr>
            <p:nvPr/>
          </p:nvSpPr>
          <p:spPr bwMode="auto">
            <a:xfrm>
              <a:off x="5338763" y="2006067"/>
              <a:ext cx="376239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4" name="Freeform 18"/>
            <p:cNvSpPr>
              <a:spLocks/>
            </p:cNvSpPr>
            <p:nvPr/>
          </p:nvSpPr>
          <p:spPr bwMode="auto">
            <a:xfrm>
              <a:off x="5491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5" name="Freeform 19"/>
            <p:cNvSpPr>
              <a:spLocks/>
            </p:cNvSpPr>
            <p:nvPr/>
          </p:nvSpPr>
          <p:spPr bwMode="auto">
            <a:xfrm>
              <a:off x="5643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6" name="Freeform 20"/>
            <p:cNvSpPr>
              <a:spLocks/>
            </p:cNvSpPr>
            <p:nvPr/>
          </p:nvSpPr>
          <p:spPr bwMode="auto">
            <a:xfrm>
              <a:off x="5795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7" name="Freeform 21"/>
            <p:cNvSpPr>
              <a:spLocks/>
            </p:cNvSpPr>
            <p:nvPr/>
          </p:nvSpPr>
          <p:spPr bwMode="auto">
            <a:xfrm>
              <a:off x="5948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8" name="Freeform 22"/>
            <p:cNvSpPr>
              <a:spLocks/>
            </p:cNvSpPr>
            <p:nvPr/>
          </p:nvSpPr>
          <p:spPr bwMode="auto">
            <a:xfrm>
              <a:off x="6100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9" name="Freeform 23"/>
            <p:cNvSpPr>
              <a:spLocks/>
            </p:cNvSpPr>
            <p:nvPr/>
          </p:nvSpPr>
          <p:spPr bwMode="auto">
            <a:xfrm>
              <a:off x="6253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1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2" name="Line 26"/>
            <p:cNvSpPr>
              <a:spLocks noChangeShapeType="1"/>
            </p:cNvSpPr>
            <p:nvPr/>
          </p:nvSpPr>
          <p:spPr bwMode="auto">
            <a:xfrm>
              <a:off x="6591300" y="3138487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4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5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8" name="Text Box 32"/>
            <p:cNvSpPr txBox="1">
              <a:spLocks noChangeArrowheads="1"/>
            </p:cNvSpPr>
            <p:nvPr/>
          </p:nvSpPr>
          <p:spPr bwMode="auto">
            <a:xfrm>
              <a:off x="3272631" y="1669291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347169" name="Text Box 33"/>
            <p:cNvSpPr txBox="1">
              <a:spLocks noChangeArrowheads="1"/>
            </p:cNvSpPr>
            <p:nvPr/>
          </p:nvSpPr>
          <p:spPr bwMode="auto">
            <a:xfrm>
              <a:off x="6734175" y="1733550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31392" y="1778188"/>
            <a:ext cx="2837443" cy="321"/>
            <a:chOff x="3018409" y="2630863"/>
            <a:chExt cx="4606353" cy="20"/>
          </a:xfrm>
        </p:grpSpPr>
        <p:sp>
          <p:nvSpPr>
            <p:cNvPr id="347170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71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347172" name="Line 36"/>
          <p:cNvSpPr>
            <a:spLocks noChangeShapeType="1"/>
          </p:cNvSpPr>
          <p:nvPr/>
        </p:nvSpPr>
        <p:spPr bwMode="auto">
          <a:xfrm flipV="1">
            <a:off x="1309045" y="2312651"/>
            <a:ext cx="476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47173" name="Line 37"/>
          <p:cNvSpPr>
            <a:spLocks noChangeShapeType="1"/>
          </p:cNvSpPr>
          <p:nvPr/>
        </p:nvSpPr>
        <p:spPr bwMode="auto">
          <a:xfrm flipV="1">
            <a:off x="3059163" y="2306123"/>
            <a:ext cx="0" cy="30479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6" name="Group 5"/>
          <p:cNvGrpSpPr/>
          <p:nvPr/>
        </p:nvGrpSpPr>
        <p:grpSpPr>
          <a:xfrm>
            <a:off x="1088262" y="2673709"/>
            <a:ext cx="2154417" cy="762000"/>
            <a:chOff x="3808213" y="3567304"/>
            <a:chExt cx="2314417" cy="762000"/>
          </a:xfrm>
        </p:grpSpPr>
        <p:sp>
          <p:nvSpPr>
            <p:cNvPr id="347174" name="Text Box 38"/>
            <p:cNvSpPr txBox="1">
              <a:spLocks noChangeArrowheads="1"/>
            </p:cNvSpPr>
            <p:nvPr/>
          </p:nvSpPr>
          <p:spPr bwMode="auto">
            <a:xfrm>
              <a:off x="5738455" y="3682362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347175" name="Text Box 39"/>
            <p:cNvSpPr txBox="1">
              <a:spLocks noChangeArrowheads="1"/>
            </p:cNvSpPr>
            <p:nvPr/>
          </p:nvSpPr>
          <p:spPr bwMode="auto">
            <a:xfrm>
              <a:off x="3808213" y="3567304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68461" y="2350947"/>
            <a:ext cx="2666959" cy="708025"/>
            <a:chOff x="3125787" y="3624262"/>
            <a:chExt cx="4194550" cy="708025"/>
          </a:xfrm>
        </p:grpSpPr>
        <p:sp>
          <p:nvSpPr>
            <p:cNvPr id="347176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347177" name="Text Box 41"/>
            <p:cNvSpPr txBox="1">
              <a:spLocks noChangeArrowheads="1"/>
            </p:cNvSpPr>
            <p:nvPr/>
          </p:nvSpPr>
          <p:spPr bwMode="auto">
            <a:xfrm>
              <a:off x="6707187" y="3624262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624511" y="1536247"/>
            <a:ext cx="1106582" cy="465136"/>
            <a:chOff x="3967950" y="2297671"/>
            <a:chExt cx="1106582" cy="465136"/>
          </a:xfrm>
        </p:grpSpPr>
        <p:sp>
          <p:nvSpPr>
            <p:cNvPr id="347160" name="Line 24"/>
            <p:cNvSpPr>
              <a:spLocks noChangeShapeType="1"/>
            </p:cNvSpPr>
            <p:nvPr/>
          </p:nvSpPr>
          <p:spPr bwMode="auto">
            <a:xfrm flipH="1" flipV="1">
              <a:off x="5024438" y="2297671"/>
              <a:ext cx="50094" cy="4014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7178" name="Line 42"/>
            <p:cNvSpPr>
              <a:spLocks noChangeShapeType="1"/>
            </p:cNvSpPr>
            <p:nvPr/>
          </p:nvSpPr>
          <p:spPr bwMode="auto">
            <a:xfrm flipH="1" flipV="1">
              <a:off x="4511051" y="2328391"/>
              <a:ext cx="45313" cy="3706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7179" name="Line 43"/>
            <p:cNvSpPr>
              <a:spLocks noChangeShapeType="1"/>
            </p:cNvSpPr>
            <p:nvPr/>
          </p:nvSpPr>
          <p:spPr bwMode="auto">
            <a:xfrm flipH="1" flipV="1">
              <a:off x="3967950" y="2340049"/>
              <a:ext cx="68543" cy="42275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1688306" y="63510"/>
            <a:ext cx="79009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1. Xác định cực của nguồn điện trong hình vẽ sau: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77366" y="1448076"/>
            <a:ext cx="2516747" cy="651736"/>
            <a:chOff x="3155051" y="2285426"/>
            <a:chExt cx="4012053" cy="651736"/>
          </a:xfrm>
        </p:grpSpPr>
        <p:sp>
          <p:nvSpPr>
            <p:cNvPr id="45" name="Text Box 30"/>
            <p:cNvSpPr txBox="1">
              <a:spLocks noChangeArrowheads="1"/>
            </p:cNvSpPr>
            <p:nvPr/>
          </p:nvSpPr>
          <p:spPr bwMode="auto">
            <a:xfrm>
              <a:off x="6754812" y="2285426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3155051" y="235238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6145306" y="430306"/>
            <a:ext cx="53788" cy="6427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258936" y="3429000"/>
            <a:ext cx="12737807" cy="53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350216" y="1214963"/>
            <a:ext cx="4266127" cy="1798435"/>
            <a:chOff x="3205162" y="1669291"/>
            <a:chExt cx="7239002" cy="2335971"/>
          </a:xfrm>
        </p:grpSpPr>
        <p:sp>
          <p:nvSpPr>
            <p:cNvPr id="53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4" name="Freeform 5"/>
            <p:cNvSpPr>
              <a:spLocks/>
            </p:cNvSpPr>
            <p:nvPr/>
          </p:nvSpPr>
          <p:spPr bwMode="auto">
            <a:xfrm>
              <a:off x="3509962" y="1993901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3662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3814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3967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4119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4271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4424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4576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4729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4881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5033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5186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5338762" y="2024063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5491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5643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5795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5948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6100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" name="Freeform 23"/>
            <p:cNvSpPr>
              <a:spLocks/>
            </p:cNvSpPr>
            <p:nvPr/>
          </p:nvSpPr>
          <p:spPr bwMode="auto">
            <a:xfrm>
              <a:off x="6253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4" name="Line 26"/>
            <p:cNvSpPr>
              <a:spLocks noChangeShapeType="1"/>
            </p:cNvSpPr>
            <p:nvPr/>
          </p:nvSpPr>
          <p:spPr bwMode="auto">
            <a:xfrm>
              <a:off x="6591300" y="3138487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5" name="AutoShape 28"/>
            <p:cNvSpPr>
              <a:spLocks noChangeArrowheads="1"/>
            </p:cNvSpPr>
            <p:nvPr/>
          </p:nvSpPr>
          <p:spPr bwMode="auto">
            <a:xfrm rot="16200000">
              <a:off x="8234364" y="1947862"/>
              <a:ext cx="304800" cy="1371601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6" name="AutoShape 29"/>
            <p:cNvSpPr>
              <a:spLocks noChangeArrowheads="1"/>
            </p:cNvSpPr>
            <p:nvPr/>
          </p:nvSpPr>
          <p:spPr bwMode="auto">
            <a:xfrm rot="5400000">
              <a:off x="9605964" y="1947862"/>
              <a:ext cx="304800" cy="137160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7" name="Text Box 32"/>
            <p:cNvSpPr txBox="1">
              <a:spLocks noChangeArrowheads="1"/>
            </p:cNvSpPr>
            <p:nvPr/>
          </p:nvSpPr>
          <p:spPr bwMode="auto">
            <a:xfrm>
              <a:off x="3272631" y="1669291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78" name="Text Box 33"/>
            <p:cNvSpPr txBox="1">
              <a:spLocks noChangeArrowheads="1"/>
            </p:cNvSpPr>
            <p:nvPr/>
          </p:nvSpPr>
          <p:spPr bwMode="auto">
            <a:xfrm>
              <a:off x="6734175" y="1733550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177749" y="4166461"/>
            <a:ext cx="4266126" cy="1798435"/>
            <a:chOff x="3205162" y="1669291"/>
            <a:chExt cx="7239000" cy="2335971"/>
          </a:xfrm>
        </p:grpSpPr>
        <p:sp>
          <p:nvSpPr>
            <p:cNvPr id="80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" name="Freeform 7"/>
            <p:cNvSpPr>
              <a:spLocks/>
            </p:cNvSpPr>
            <p:nvPr/>
          </p:nvSpPr>
          <p:spPr bwMode="auto">
            <a:xfrm flipH="1">
              <a:off x="3613868" y="1995488"/>
              <a:ext cx="39057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5" name="Freeform 9"/>
            <p:cNvSpPr>
              <a:spLocks/>
            </p:cNvSpPr>
            <p:nvPr/>
          </p:nvSpPr>
          <p:spPr bwMode="auto">
            <a:xfrm flipH="1">
              <a:off x="3861589" y="1995488"/>
              <a:ext cx="40560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8" name="Freeform 12"/>
            <p:cNvSpPr>
              <a:spLocks/>
            </p:cNvSpPr>
            <p:nvPr/>
          </p:nvSpPr>
          <p:spPr bwMode="auto">
            <a:xfrm flipH="1">
              <a:off x="4124325" y="1974637"/>
              <a:ext cx="428627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9" name="Freeform 13"/>
            <p:cNvSpPr>
              <a:spLocks/>
            </p:cNvSpPr>
            <p:nvPr/>
          </p:nvSpPr>
          <p:spPr bwMode="auto">
            <a:xfrm flipH="1">
              <a:off x="4379115" y="1995488"/>
              <a:ext cx="35004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auto">
            <a:xfrm flipH="1">
              <a:off x="4617243" y="1974637"/>
              <a:ext cx="321143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1" name="Freeform 15"/>
            <p:cNvSpPr>
              <a:spLocks/>
            </p:cNvSpPr>
            <p:nvPr/>
          </p:nvSpPr>
          <p:spPr bwMode="auto">
            <a:xfrm flipH="1">
              <a:off x="4853960" y="1974637"/>
              <a:ext cx="2502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" name="Freeform 16"/>
            <p:cNvSpPr>
              <a:spLocks/>
            </p:cNvSpPr>
            <p:nvPr/>
          </p:nvSpPr>
          <p:spPr bwMode="auto">
            <a:xfrm flipH="1">
              <a:off x="5062554" y="1974637"/>
              <a:ext cx="28811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4" name="Freeform 18"/>
            <p:cNvSpPr>
              <a:spLocks/>
            </p:cNvSpPr>
            <p:nvPr/>
          </p:nvSpPr>
          <p:spPr bwMode="auto">
            <a:xfrm flipH="1">
              <a:off x="5276631" y="1992633"/>
              <a:ext cx="27785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5" name="Freeform 19"/>
            <p:cNvSpPr>
              <a:spLocks/>
            </p:cNvSpPr>
            <p:nvPr/>
          </p:nvSpPr>
          <p:spPr bwMode="auto">
            <a:xfrm flipH="1">
              <a:off x="5461890" y="1995488"/>
              <a:ext cx="3293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6" name="Freeform 20"/>
            <p:cNvSpPr>
              <a:spLocks/>
            </p:cNvSpPr>
            <p:nvPr/>
          </p:nvSpPr>
          <p:spPr bwMode="auto">
            <a:xfrm flipH="1">
              <a:off x="5676897" y="1995488"/>
              <a:ext cx="33407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7" name="Freeform 21"/>
            <p:cNvSpPr>
              <a:spLocks/>
            </p:cNvSpPr>
            <p:nvPr/>
          </p:nvSpPr>
          <p:spPr bwMode="auto">
            <a:xfrm flipH="1">
              <a:off x="5911080" y="1996239"/>
              <a:ext cx="296135" cy="1238873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8" name="Freeform 22"/>
            <p:cNvSpPr>
              <a:spLocks/>
            </p:cNvSpPr>
            <p:nvPr/>
          </p:nvSpPr>
          <p:spPr bwMode="auto">
            <a:xfrm flipH="1">
              <a:off x="6072185" y="1995488"/>
              <a:ext cx="381000" cy="1239624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9" name="Freeform 23"/>
            <p:cNvSpPr>
              <a:spLocks/>
            </p:cNvSpPr>
            <p:nvPr/>
          </p:nvSpPr>
          <p:spPr bwMode="auto">
            <a:xfrm flipH="1">
              <a:off x="6288878" y="1993901"/>
              <a:ext cx="363634" cy="1241211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0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1" name="Line 26"/>
            <p:cNvSpPr>
              <a:spLocks noChangeShapeType="1"/>
            </p:cNvSpPr>
            <p:nvPr/>
          </p:nvSpPr>
          <p:spPr bwMode="auto">
            <a:xfrm>
              <a:off x="6591300" y="3120491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" name="Text Box 32"/>
            <p:cNvSpPr txBox="1">
              <a:spLocks noChangeArrowheads="1"/>
            </p:cNvSpPr>
            <p:nvPr/>
          </p:nvSpPr>
          <p:spPr bwMode="auto">
            <a:xfrm>
              <a:off x="3272631" y="1669291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105" name="Text Box 33"/>
            <p:cNvSpPr txBox="1">
              <a:spLocks noChangeArrowheads="1"/>
            </p:cNvSpPr>
            <p:nvPr/>
          </p:nvSpPr>
          <p:spPr bwMode="auto">
            <a:xfrm>
              <a:off x="6734175" y="1733550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7241194" y="1695814"/>
            <a:ext cx="2463079" cy="603914"/>
            <a:chOff x="3288893" y="2337417"/>
            <a:chExt cx="3926498" cy="603914"/>
          </a:xfrm>
        </p:grpSpPr>
        <p:sp>
          <p:nvSpPr>
            <p:cNvPr id="134" name="Text Box 30"/>
            <p:cNvSpPr txBox="1">
              <a:spLocks noChangeArrowheads="1"/>
            </p:cNvSpPr>
            <p:nvPr/>
          </p:nvSpPr>
          <p:spPr bwMode="auto">
            <a:xfrm>
              <a:off x="3288893" y="2356556"/>
              <a:ext cx="41229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35" name="Text Box 31"/>
            <p:cNvSpPr txBox="1">
              <a:spLocks noChangeArrowheads="1"/>
            </p:cNvSpPr>
            <p:nvPr/>
          </p:nvSpPr>
          <p:spPr bwMode="auto">
            <a:xfrm>
              <a:off x="6734169" y="233741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 rot="10800000">
            <a:off x="7035991" y="1939698"/>
            <a:ext cx="2837443" cy="321"/>
            <a:chOff x="3018409" y="2630863"/>
            <a:chExt cx="4606353" cy="20"/>
          </a:xfrm>
        </p:grpSpPr>
        <p:sp>
          <p:nvSpPr>
            <p:cNvPr id="137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8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9" name="Group 138"/>
          <p:cNvGrpSpPr/>
          <p:nvPr/>
        </p:nvGrpSpPr>
        <p:grpSpPr>
          <a:xfrm rot="10800000">
            <a:off x="7803727" y="1717520"/>
            <a:ext cx="1106582" cy="465136"/>
            <a:chOff x="3967950" y="2297671"/>
            <a:chExt cx="1106582" cy="465136"/>
          </a:xfrm>
        </p:grpSpPr>
        <p:sp>
          <p:nvSpPr>
            <p:cNvPr id="140" name="Line 24"/>
            <p:cNvSpPr>
              <a:spLocks noChangeShapeType="1"/>
            </p:cNvSpPr>
            <p:nvPr/>
          </p:nvSpPr>
          <p:spPr bwMode="auto">
            <a:xfrm flipH="1" flipV="1">
              <a:off x="5024438" y="2297671"/>
              <a:ext cx="50094" cy="4014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1" name="Line 42"/>
            <p:cNvSpPr>
              <a:spLocks noChangeShapeType="1"/>
            </p:cNvSpPr>
            <p:nvPr/>
          </p:nvSpPr>
          <p:spPr bwMode="auto">
            <a:xfrm flipH="1" flipV="1">
              <a:off x="4511051" y="2328391"/>
              <a:ext cx="45313" cy="3706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2" name="Line 43"/>
            <p:cNvSpPr>
              <a:spLocks noChangeShapeType="1"/>
            </p:cNvSpPr>
            <p:nvPr/>
          </p:nvSpPr>
          <p:spPr bwMode="auto">
            <a:xfrm flipH="1" flipV="1">
              <a:off x="3967950" y="2340049"/>
              <a:ext cx="68543" cy="42275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43" name="Line 36"/>
          <p:cNvSpPr>
            <a:spLocks noChangeShapeType="1"/>
          </p:cNvSpPr>
          <p:nvPr/>
        </p:nvSpPr>
        <p:spPr bwMode="auto">
          <a:xfrm flipV="1">
            <a:off x="9343372" y="2468927"/>
            <a:ext cx="476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44" name="Line 37"/>
          <p:cNvSpPr>
            <a:spLocks noChangeShapeType="1"/>
          </p:cNvSpPr>
          <p:nvPr/>
        </p:nvSpPr>
        <p:spPr bwMode="auto">
          <a:xfrm flipV="1">
            <a:off x="7574749" y="2474952"/>
            <a:ext cx="0" cy="30479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45" name="Group 144"/>
          <p:cNvGrpSpPr/>
          <p:nvPr/>
        </p:nvGrpSpPr>
        <p:grpSpPr>
          <a:xfrm>
            <a:off x="7173197" y="2700048"/>
            <a:ext cx="2666959" cy="708025"/>
            <a:chOff x="3125787" y="3624262"/>
            <a:chExt cx="4194550" cy="708025"/>
          </a:xfrm>
        </p:grpSpPr>
        <p:sp>
          <p:nvSpPr>
            <p:cNvPr id="146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147" name="Text Box 41"/>
            <p:cNvSpPr txBox="1">
              <a:spLocks noChangeArrowheads="1"/>
            </p:cNvSpPr>
            <p:nvPr/>
          </p:nvSpPr>
          <p:spPr bwMode="auto">
            <a:xfrm>
              <a:off x="6707187" y="3624262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354646" y="2768014"/>
            <a:ext cx="2178250" cy="762000"/>
            <a:chOff x="3863334" y="2872728"/>
            <a:chExt cx="2340020" cy="762000"/>
          </a:xfrm>
        </p:grpSpPr>
        <p:sp>
          <p:nvSpPr>
            <p:cNvPr id="149" name="Text Box 38"/>
            <p:cNvSpPr txBox="1">
              <a:spLocks noChangeArrowheads="1"/>
            </p:cNvSpPr>
            <p:nvPr/>
          </p:nvSpPr>
          <p:spPr bwMode="auto">
            <a:xfrm>
              <a:off x="3863334" y="3100614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150" name="Text Box 39"/>
            <p:cNvSpPr txBox="1">
              <a:spLocks noChangeArrowheads="1"/>
            </p:cNvSpPr>
            <p:nvPr/>
          </p:nvSpPr>
          <p:spPr bwMode="auto">
            <a:xfrm>
              <a:off x="5833467" y="2872728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7235144" y="4326367"/>
            <a:ext cx="4266126" cy="1798435"/>
            <a:chOff x="3205162" y="1669291"/>
            <a:chExt cx="7239000" cy="2335971"/>
          </a:xfrm>
        </p:grpSpPr>
        <p:sp>
          <p:nvSpPr>
            <p:cNvPr id="152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3" name="Freeform 7"/>
            <p:cNvSpPr>
              <a:spLocks/>
            </p:cNvSpPr>
            <p:nvPr/>
          </p:nvSpPr>
          <p:spPr bwMode="auto">
            <a:xfrm flipH="1">
              <a:off x="3613868" y="1995488"/>
              <a:ext cx="39057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" name="Freeform 9"/>
            <p:cNvSpPr>
              <a:spLocks/>
            </p:cNvSpPr>
            <p:nvPr/>
          </p:nvSpPr>
          <p:spPr bwMode="auto">
            <a:xfrm flipH="1">
              <a:off x="3861589" y="1995488"/>
              <a:ext cx="40560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" name="Freeform 12"/>
            <p:cNvSpPr>
              <a:spLocks/>
            </p:cNvSpPr>
            <p:nvPr/>
          </p:nvSpPr>
          <p:spPr bwMode="auto">
            <a:xfrm flipH="1">
              <a:off x="4124325" y="1974637"/>
              <a:ext cx="428627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6" name="Freeform 13"/>
            <p:cNvSpPr>
              <a:spLocks/>
            </p:cNvSpPr>
            <p:nvPr/>
          </p:nvSpPr>
          <p:spPr bwMode="auto">
            <a:xfrm flipH="1">
              <a:off x="4379115" y="1995488"/>
              <a:ext cx="35004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7" name="Freeform 14"/>
            <p:cNvSpPr>
              <a:spLocks/>
            </p:cNvSpPr>
            <p:nvPr/>
          </p:nvSpPr>
          <p:spPr bwMode="auto">
            <a:xfrm flipH="1">
              <a:off x="4617243" y="1974637"/>
              <a:ext cx="321143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8" name="Freeform 15"/>
            <p:cNvSpPr>
              <a:spLocks/>
            </p:cNvSpPr>
            <p:nvPr/>
          </p:nvSpPr>
          <p:spPr bwMode="auto">
            <a:xfrm flipH="1">
              <a:off x="4853960" y="1974637"/>
              <a:ext cx="2502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9" name="Freeform 16"/>
            <p:cNvSpPr>
              <a:spLocks/>
            </p:cNvSpPr>
            <p:nvPr/>
          </p:nvSpPr>
          <p:spPr bwMode="auto">
            <a:xfrm flipH="1">
              <a:off x="5062554" y="1974637"/>
              <a:ext cx="28811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0" name="Freeform 18"/>
            <p:cNvSpPr>
              <a:spLocks/>
            </p:cNvSpPr>
            <p:nvPr/>
          </p:nvSpPr>
          <p:spPr bwMode="auto">
            <a:xfrm flipH="1">
              <a:off x="5276631" y="1992633"/>
              <a:ext cx="27785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1" name="Freeform 19"/>
            <p:cNvSpPr>
              <a:spLocks/>
            </p:cNvSpPr>
            <p:nvPr/>
          </p:nvSpPr>
          <p:spPr bwMode="auto">
            <a:xfrm flipH="1">
              <a:off x="5461890" y="1995488"/>
              <a:ext cx="3293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2" name="Freeform 20"/>
            <p:cNvSpPr>
              <a:spLocks/>
            </p:cNvSpPr>
            <p:nvPr/>
          </p:nvSpPr>
          <p:spPr bwMode="auto">
            <a:xfrm flipH="1">
              <a:off x="5676897" y="1995488"/>
              <a:ext cx="33407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" name="Freeform 21"/>
            <p:cNvSpPr>
              <a:spLocks/>
            </p:cNvSpPr>
            <p:nvPr/>
          </p:nvSpPr>
          <p:spPr bwMode="auto">
            <a:xfrm flipH="1">
              <a:off x="5911080" y="1996239"/>
              <a:ext cx="296135" cy="1238873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4" name="Freeform 22"/>
            <p:cNvSpPr>
              <a:spLocks/>
            </p:cNvSpPr>
            <p:nvPr/>
          </p:nvSpPr>
          <p:spPr bwMode="auto">
            <a:xfrm flipH="1">
              <a:off x="6072185" y="1995488"/>
              <a:ext cx="381000" cy="1239624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5" name="Freeform 23"/>
            <p:cNvSpPr>
              <a:spLocks/>
            </p:cNvSpPr>
            <p:nvPr/>
          </p:nvSpPr>
          <p:spPr bwMode="auto">
            <a:xfrm flipH="1">
              <a:off x="6288878" y="1993901"/>
              <a:ext cx="363634" cy="1241211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6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7" name="Line 26"/>
            <p:cNvSpPr>
              <a:spLocks noChangeShapeType="1"/>
            </p:cNvSpPr>
            <p:nvPr/>
          </p:nvSpPr>
          <p:spPr bwMode="auto">
            <a:xfrm>
              <a:off x="6591300" y="3138487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8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9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0" name="Text Box 32"/>
            <p:cNvSpPr txBox="1">
              <a:spLocks noChangeArrowheads="1"/>
            </p:cNvSpPr>
            <p:nvPr/>
          </p:nvSpPr>
          <p:spPr bwMode="auto">
            <a:xfrm>
              <a:off x="3272631" y="1669291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171" name="Text Box 33"/>
            <p:cNvSpPr txBox="1">
              <a:spLocks noChangeArrowheads="1"/>
            </p:cNvSpPr>
            <p:nvPr/>
          </p:nvSpPr>
          <p:spPr bwMode="auto">
            <a:xfrm>
              <a:off x="6734175" y="1733550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911910" y="4908918"/>
            <a:ext cx="2837443" cy="321"/>
            <a:chOff x="3018409" y="2630863"/>
            <a:chExt cx="4606353" cy="20"/>
          </a:xfrm>
        </p:grpSpPr>
        <p:sp>
          <p:nvSpPr>
            <p:cNvPr id="173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1084655" y="4549822"/>
            <a:ext cx="2516747" cy="651736"/>
            <a:chOff x="3155051" y="2285426"/>
            <a:chExt cx="4012053" cy="651736"/>
          </a:xfrm>
        </p:grpSpPr>
        <p:sp>
          <p:nvSpPr>
            <p:cNvPr id="176" name="Text Box 30"/>
            <p:cNvSpPr txBox="1">
              <a:spLocks noChangeArrowheads="1"/>
            </p:cNvSpPr>
            <p:nvPr/>
          </p:nvSpPr>
          <p:spPr bwMode="auto">
            <a:xfrm>
              <a:off x="6754812" y="2285426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77" name="Text Box 31"/>
            <p:cNvSpPr txBox="1">
              <a:spLocks noChangeArrowheads="1"/>
            </p:cNvSpPr>
            <p:nvPr/>
          </p:nvSpPr>
          <p:spPr bwMode="auto">
            <a:xfrm>
              <a:off x="3155051" y="235238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647382" y="4598707"/>
            <a:ext cx="1232834" cy="427543"/>
            <a:chOff x="3960259" y="2321477"/>
            <a:chExt cx="1232834" cy="427543"/>
          </a:xfrm>
        </p:grpSpPr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flipV="1">
              <a:off x="5143806" y="2321477"/>
              <a:ext cx="49287" cy="37760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0" name="Line 42"/>
            <p:cNvSpPr>
              <a:spLocks noChangeShapeType="1"/>
            </p:cNvSpPr>
            <p:nvPr/>
          </p:nvSpPr>
          <p:spPr bwMode="auto">
            <a:xfrm flipV="1">
              <a:off x="4500478" y="2328390"/>
              <a:ext cx="52138" cy="42062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1" name="Line 43"/>
            <p:cNvSpPr>
              <a:spLocks noChangeShapeType="1"/>
            </p:cNvSpPr>
            <p:nvPr/>
          </p:nvSpPr>
          <p:spPr bwMode="auto">
            <a:xfrm flipV="1">
              <a:off x="3960259" y="2340049"/>
              <a:ext cx="76965" cy="40897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6" name="Line 37"/>
          <p:cNvSpPr>
            <a:spLocks noChangeShapeType="1"/>
          </p:cNvSpPr>
          <p:nvPr/>
        </p:nvSpPr>
        <p:spPr bwMode="auto">
          <a:xfrm flipV="1">
            <a:off x="1384740" y="5371967"/>
            <a:ext cx="0" cy="30479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7" name="Line 36"/>
          <p:cNvSpPr>
            <a:spLocks noChangeShapeType="1"/>
          </p:cNvSpPr>
          <p:nvPr/>
        </p:nvSpPr>
        <p:spPr bwMode="auto">
          <a:xfrm flipV="1">
            <a:off x="3164907" y="5405353"/>
            <a:ext cx="476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88" name="Group 187"/>
          <p:cNvGrpSpPr/>
          <p:nvPr/>
        </p:nvGrpSpPr>
        <p:grpSpPr>
          <a:xfrm>
            <a:off x="1167456" y="5719719"/>
            <a:ext cx="2122186" cy="762000"/>
            <a:chOff x="3863334" y="2876080"/>
            <a:chExt cx="2279792" cy="762000"/>
          </a:xfrm>
        </p:grpSpPr>
        <p:sp>
          <p:nvSpPr>
            <p:cNvPr id="189" name="Text Box 38"/>
            <p:cNvSpPr txBox="1">
              <a:spLocks noChangeArrowheads="1"/>
            </p:cNvSpPr>
            <p:nvPr/>
          </p:nvSpPr>
          <p:spPr bwMode="auto">
            <a:xfrm>
              <a:off x="3863334" y="3100614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190" name="Text Box 39"/>
            <p:cNvSpPr txBox="1">
              <a:spLocks noChangeArrowheads="1"/>
            </p:cNvSpPr>
            <p:nvPr/>
          </p:nvSpPr>
          <p:spPr bwMode="auto">
            <a:xfrm>
              <a:off x="5773239" y="2876080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033416" y="5398244"/>
            <a:ext cx="2666959" cy="708025"/>
            <a:chOff x="3125787" y="3624262"/>
            <a:chExt cx="4194550" cy="708025"/>
          </a:xfrm>
        </p:grpSpPr>
        <p:sp>
          <p:nvSpPr>
            <p:cNvPr id="192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193" name="Text Box 41"/>
            <p:cNvSpPr txBox="1">
              <a:spLocks noChangeArrowheads="1"/>
            </p:cNvSpPr>
            <p:nvPr/>
          </p:nvSpPr>
          <p:spPr bwMode="auto">
            <a:xfrm>
              <a:off x="6707187" y="3624262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 rot="10800000">
            <a:off x="6966443" y="5054826"/>
            <a:ext cx="2837443" cy="321"/>
            <a:chOff x="3018409" y="2630863"/>
            <a:chExt cx="4606353" cy="20"/>
          </a:xfrm>
        </p:grpSpPr>
        <p:sp>
          <p:nvSpPr>
            <p:cNvPr id="195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6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97" name="Group 196"/>
          <p:cNvGrpSpPr/>
          <p:nvPr/>
        </p:nvGrpSpPr>
        <p:grpSpPr>
          <a:xfrm rot="10800000">
            <a:off x="7688889" y="4779321"/>
            <a:ext cx="1127076" cy="422237"/>
            <a:chOff x="3981072" y="2328389"/>
            <a:chExt cx="1127076" cy="434417"/>
          </a:xfrm>
        </p:grpSpPr>
        <p:sp>
          <p:nvSpPr>
            <p:cNvPr id="198" name="Line 24"/>
            <p:cNvSpPr>
              <a:spLocks noChangeShapeType="1"/>
            </p:cNvSpPr>
            <p:nvPr/>
          </p:nvSpPr>
          <p:spPr bwMode="auto">
            <a:xfrm flipV="1">
              <a:off x="5046822" y="2328390"/>
              <a:ext cx="61326" cy="37069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9" name="Line 42"/>
            <p:cNvSpPr>
              <a:spLocks noChangeShapeType="1"/>
            </p:cNvSpPr>
            <p:nvPr/>
          </p:nvSpPr>
          <p:spPr bwMode="auto">
            <a:xfrm flipV="1">
              <a:off x="4514798" y="2328389"/>
              <a:ext cx="28390" cy="37069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0" name="Line 43"/>
            <p:cNvSpPr>
              <a:spLocks noChangeShapeType="1"/>
            </p:cNvSpPr>
            <p:nvPr/>
          </p:nvSpPr>
          <p:spPr bwMode="auto">
            <a:xfrm flipV="1">
              <a:off x="3981072" y="2344234"/>
              <a:ext cx="61662" cy="41857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7158218" y="4774436"/>
            <a:ext cx="2463079" cy="603914"/>
            <a:chOff x="3288893" y="2337417"/>
            <a:chExt cx="3926498" cy="603914"/>
          </a:xfrm>
        </p:grpSpPr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3288893" y="2356556"/>
              <a:ext cx="41229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203" name="Text Box 31"/>
            <p:cNvSpPr txBox="1">
              <a:spLocks noChangeArrowheads="1"/>
            </p:cNvSpPr>
            <p:nvPr/>
          </p:nvSpPr>
          <p:spPr bwMode="auto">
            <a:xfrm>
              <a:off x="6734169" y="233741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204" name="Line 37"/>
          <p:cNvSpPr>
            <a:spLocks noChangeShapeType="1"/>
          </p:cNvSpPr>
          <p:nvPr/>
        </p:nvSpPr>
        <p:spPr bwMode="auto">
          <a:xfrm flipV="1">
            <a:off x="9221504" y="5593248"/>
            <a:ext cx="0" cy="30479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5" name="Line 36"/>
          <p:cNvSpPr>
            <a:spLocks noChangeShapeType="1"/>
          </p:cNvSpPr>
          <p:nvPr/>
        </p:nvSpPr>
        <p:spPr bwMode="auto">
          <a:xfrm flipV="1">
            <a:off x="7457893" y="5545728"/>
            <a:ext cx="476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06" name="Group 205"/>
          <p:cNvGrpSpPr/>
          <p:nvPr/>
        </p:nvGrpSpPr>
        <p:grpSpPr>
          <a:xfrm>
            <a:off x="7020366" y="5676765"/>
            <a:ext cx="2666959" cy="708025"/>
            <a:chOff x="3125787" y="3624262"/>
            <a:chExt cx="4194550" cy="708025"/>
          </a:xfrm>
        </p:grpSpPr>
        <p:sp>
          <p:nvSpPr>
            <p:cNvPr id="207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208" name="Text Box 41"/>
            <p:cNvSpPr txBox="1">
              <a:spLocks noChangeArrowheads="1"/>
            </p:cNvSpPr>
            <p:nvPr/>
          </p:nvSpPr>
          <p:spPr bwMode="auto">
            <a:xfrm>
              <a:off x="6707187" y="3624262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7287532" y="5886459"/>
            <a:ext cx="2126517" cy="762000"/>
            <a:chOff x="4164138" y="2776126"/>
            <a:chExt cx="2284445" cy="762000"/>
          </a:xfrm>
        </p:grpSpPr>
        <p:sp>
          <p:nvSpPr>
            <p:cNvPr id="210" name="Text Box 38"/>
            <p:cNvSpPr txBox="1">
              <a:spLocks noChangeArrowheads="1"/>
            </p:cNvSpPr>
            <p:nvPr/>
          </p:nvSpPr>
          <p:spPr bwMode="auto">
            <a:xfrm>
              <a:off x="6064408" y="2924927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211" name="Text Box 39"/>
            <p:cNvSpPr txBox="1">
              <a:spLocks noChangeArrowheads="1"/>
            </p:cNvSpPr>
            <p:nvPr/>
          </p:nvSpPr>
          <p:spPr bwMode="auto">
            <a:xfrm>
              <a:off x="4164138" y="2776126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8125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1032" y="42691"/>
            <a:ext cx="94517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2. Hãy xác định từ cực của kim nam châm trong các hình sau?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pic>
        <p:nvPicPr>
          <p:cNvPr id="319511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2438688">
            <a:off x="1040728" y="890669"/>
            <a:ext cx="1721412" cy="178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1544" y="2063920"/>
            <a:ext cx="1897944" cy="695739"/>
            <a:chOff x="3929409" y="370766"/>
            <a:chExt cx="1793546" cy="711803"/>
          </a:xfrm>
        </p:grpSpPr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3929409" y="559349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34" name="Text Box 45"/>
            <p:cNvSpPr txBox="1">
              <a:spLocks noChangeArrowheads="1"/>
            </p:cNvSpPr>
            <p:nvPr/>
          </p:nvSpPr>
          <p:spPr bwMode="auto">
            <a:xfrm>
              <a:off x="5113355" y="370766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669438" y="3085649"/>
            <a:ext cx="8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Hình 1</a:t>
            </a:r>
            <a:endParaRPr lang="vi-VN" dirty="0"/>
          </a:p>
        </p:txBody>
      </p:sp>
      <p:sp>
        <p:nvSpPr>
          <p:cNvPr id="72" name="TextBox 71"/>
          <p:cNvSpPr txBox="1"/>
          <p:nvPr/>
        </p:nvSpPr>
        <p:spPr>
          <a:xfrm>
            <a:off x="8377145" y="3082381"/>
            <a:ext cx="8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Hình 2</a:t>
            </a:r>
            <a:endParaRPr lang="vi-VN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6145306" y="430306"/>
            <a:ext cx="53788" cy="6427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-258936" y="3429000"/>
            <a:ext cx="12737807" cy="53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AutoShape 28"/>
          <p:cNvSpPr>
            <a:spLocks noChangeArrowheads="1"/>
          </p:cNvSpPr>
          <p:nvPr/>
        </p:nvSpPr>
        <p:spPr bwMode="auto">
          <a:xfrm rot="16200000">
            <a:off x="4078440" y="1253868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5400000">
            <a:off x="4886759" y="1253868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8" name="Group 17"/>
          <p:cNvGrpSpPr/>
          <p:nvPr/>
        </p:nvGrpSpPr>
        <p:grpSpPr>
          <a:xfrm>
            <a:off x="114300" y="1648691"/>
            <a:ext cx="3437607" cy="98958"/>
            <a:chOff x="114300" y="1648691"/>
            <a:chExt cx="3437607" cy="98958"/>
          </a:xfrm>
        </p:grpSpPr>
        <p:grpSp>
          <p:nvGrpSpPr>
            <p:cNvPr id="13" name="Group 12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259145" y="1490935"/>
            <a:ext cx="1212131" cy="194036"/>
            <a:chOff x="1259145" y="1490935"/>
            <a:chExt cx="1212131" cy="194036"/>
          </a:xfrm>
        </p:grpSpPr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 rot="13499720" flipH="1" flipV="1">
              <a:off x="1259145" y="158974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30"/>
            <p:cNvSpPr>
              <a:spLocks noChangeShapeType="1"/>
            </p:cNvSpPr>
            <p:nvPr/>
          </p:nvSpPr>
          <p:spPr bwMode="auto">
            <a:xfrm rot="13499720" flipH="1" flipV="1">
              <a:off x="1444349" y="1543451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" name="Line 30"/>
            <p:cNvSpPr>
              <a:spLocks noChangeShapeType="1"/>
            </p:cNvSpPr>
            <p:nvPr/>
          </p:nvSpPr>
          <p:spPr bwMode="auto">
            <a:xfrm rot="13499720" flipH="1" flipV="1">
              <a:off x="165866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" name="Line 30"/>
            <p:cNvSpPr>
              <a:spLocks noChangeShapeType="1"/>
            </p:cNvSpPr>
            <p:nvPr/>
          </p:nvSpPr>
          <p:spPr bwMode="auto">
            <a:xfrm rot="13499720" flipH="1" flipV="1">
              <a:off x="201922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" name="Line 30"/>
            <p:cNvSpPr>
              <a:spLocks noChangeShapeType="1"/>
            </p:cNvSpPr>
            <p:nvPr/>
          </p:nvSpPr>
          <p:spPr bwMode="auto">
            <a:xfrm rot="13499720" flipH="1" flipV="1">
              <a:off x="2299316" y="149093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921286" y="1393139"/>
            <a:ext cx="1938339" cy="631069"/>
            <a:chOff x="3065652" y="2230489"/>
            <a:chExt cx="3089989" cy="631069"/>
          </a:xfrm>
        </p:grpSpPr>
        <p:sp>
          <p:nvSpPr>
            <p:cNvPr id="74" name="Text Box 30"/>
            <p:cNvSpPr txBox="1">
              <a:spLocks noChangeArrowheads="1"/>
            </p:cNvSpPr>
            <p:nvPr/>
          </p:nvSpPr>
          <p:spPr bwMode="auto">
            <a:xfrm>
              <a:off x="3065652" y="2276783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75" name="Text Box 31"/>
            <p:cNvSpPr txBox="1">
              <a:spLocks noChangeArrowheads="1"/>
            </p:cNvSpPr>
            <p:nvPr/>
          </p:nvSpPr>
          <p:spPr bwMode="auto">
            <a:xfrm>
              <a:off x="5674419" y="2230489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pic>
        <p:nvPicPr>
          <p:cNvPr id="32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2397860">
            <a:off x="7986274" y="876624"/>
            <a:ext cx="1721412" cy="178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Group 34"/>
          <p:cNvGrpSpPr/>
          <p:nvPr/>
        </p:nvGrpSpPr>
        <p:grpSpPr>
          <a:xfrm>
            <a:off x="7879809" y="2089631"/>
            <a:ext cx="1821465" cy="691910"/>
            <a:chOff x="3487949" y="216317"/>
            <a:chExt cx="1721274" cy="707886"/>
          </a:xfrm>
        </p:grpSpPr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4703827" y="333087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37" name="Text Box 45"/>
            <p:cNvSpPr txBox="1">
              <a:spLocks noChangeArrowheads="1"/>
            </p:cNvSpPr>
            <p:nvPr/>
          </p:nvSpPr>
          <p:spPr bwMode="auto">
            <a:xfrm>
              <a:off x="3487949" y="216317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 rot="10800000">
            <a:off x="8291165" y="1543196"/>
            <a:ext cx="1212131" cy="194036"/>
            <a:chOff x="1259145" y="1490935"/>
            <a:chExt cx="1212131" cy="194036"/>
          </a:xfrm>
        </p:grpSpPr>
        <p:sp>
          <p:nvSpPr>
            <p:cNvPr id="45" name="Line 30"/>
            <p:cNvSpPr>
              <a:spLocks noChangeShapeType="1"/>
            </p:cNvSpPr>
            <p:nvPr/>
          </p:nvSpPr>
          <p:spPr bwMode="auto">
            <a:xfrm rot="13499720" flipH="1" flipV="1">
              <a:off x="1259145" y="158974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 rot="13499720" flipH="1" flipV="1">
              <a:off x="1444349" y="1543451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" name="Line 30"/>
            <p:cNvSpPr>
              <a:spLocks noChangeShapeType="1"/>
            </p:cNvSpPr>
            <p:nvPr/>
          </p:nvSpPr>
          <p:spPr bwMode="auto">
            <a:xfrm rot="13499720" flipH="1" flipV="1">
              <a:off x="165866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30"/>
            <p:cNvSpPr>
              <a:spLocks noChangeShapeType="1"/>
            </p:cNvSpPr>
            <p:nvPr/>
          </p:nvSpPr>
          <p:spPr bwMode="auto">
            <a:xfrm rot="13499720" flipH="1" flipV="1">
              <a:off x="201922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30"/>
            <p:cNvSpPr>
              <a:spLocks noChangeShapeType="1"/>
            </p:cNvSpPr>
            <p:nvPr/>
          </p:nvSpPr>
          <p:spPr bwMode="auto">
            <a:xfrm rot="13499720" flipH="1" flipV="1">
              <a:off x="2299316" y="149093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" name="Group 52"/>
          <p:cNvGrpSpPr/>
          <p:nvPr/>
        </p:nvGrpSpPr>
        <p:grpSpPr>
          <a:xfrm rot="10800000">
            <a:off x="7100305" y="1656616"/>
            <a:ext cx="3437607" cy="98958"/>
            <a:chOff x="114300" y="1648691"/>
            <a:chExt cx="3437607" cy="98958"/>
          </a:xfrm>
        </p:grpSpPr>
        <p:grpSp>
          <p:nvGrpSpPr>
            <p:cNvPr id="55" name="Group 54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Straight Arrow Connector 55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719200" y="1389827"/>
            <a:ext cx="2045735" cy="653383"/>
            <a:chOff x="2691100" y="1108438"/>
            <a:chExt cx="3261196" cy="653383"/>
          </a:xfrm>
        </p:grpSpPr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5540004" y="1108438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2691100" y="1177046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63" name="AutoShape 28"/>
          <p:cNvSpPr>
            <a:spLocks noChangeArrowheads="1"/>
          </p:cNvSpPr>
          <p:nvPr/>
        </p:nvSpPr>
        <p:spPr bwMode="auto">
          <a:xfrm rot="16200000">
            <a:off x="10817378" y="1247887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64" name="AutoShape 29"/>
          <p:cNvSpPr>
            <a:spLocks noChangeArrowheads="1"/>
          </p:cNvSpPr>
          <p:nvPr/>
        </p:nvSpPr>
        <p:spPr bwMode="auto">
          <a:xfrm rot="5400000">
            <a:off x="11625697" y="1247887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pic>
        <p:nvPicPr>
          <p:cNvPr id="65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8263569" flipV="1">
            <a:off x="1169332" y="4081906"/>
            <a:ext cx="1721412" cy="1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295273" y="4974236"/>
            <a:ext cx="3437607" cy="98958"/>
            <a:chOff x="114300" y="1648691"/>
            <a:chExt cx="3437607" cy="98958"/>
          </a:xfrm>
        </p:grpSpPr>
        <p:grpSp>
          <p:nvGrpSpPr>
            <p:cNvPr id="67" name="Group 66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1167191" y="5325618"/>
            <a:ext cx="1821465" cy="691910"/>
            <a:chOff x="3487949" y="216317"/>
            <a:chExt cx="1721274" cy="707886"/>
          </a:xfrm>
        </p:grpSpPr>
        <p:sp>
          <p:nvSpPr>
            <p:cNvPr id="81" name="Text Box 41"/>
            <p:cNvSpPr txBox="1">
              <a:spLocks noChangeArrowheads="1"/>
            </p:cNvSpPr>
            <p:nvPr/>
          </p:nvSpPr>
          <p:spPr bwMode="auto">
            <a:xfrm>
              <a:off x="4703827" y="333087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82" name="Text Box 45"/>
            <p:cNvSpPr txBox="1">
              <a:spLocks noChangeArrowheads="1"/>
            </p:cNvSpPr>
            <p:nvPr/>
          </p:nvSpPr>
          <p:spPr bwMode="auto">
            <a:xfrm>
              <a:off x="3487949" y="216317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345125" y="4820224"/>
            <a:ext cx="1137402" cy="211493"/>
            <a:chOff x="1263915" y="1461960"/>
            <a:chExt cx="1137402" cy="211493"/>
          </a:xfrm>
        </p:grpSpPr>
        <p:sp>
          <p:nvSpPr>
            <p:cNvPr id="84" name="Line 30"/>
            <p:cNvSpPr>
              <a:spLocks noChangeShapeType="1"/>
            </p:cNvSpPr>
            <p:nvPr/>
          </p:nvSpPr>
          <p:spPr bwMode="auto">
            <a:xfrm rot="13499720" flipH="1" flipV="1">
              <a:off x="1263915" y="1572025"/>
              <a:ext cx="124405" cy="101428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5" name="Line 30"/>
            <p:cNvSpPr>
              <a:spLocks noChangeShapeType="1"/>
            </p:cNvSpPr>
            <p:nvPr/>
          </p:nvSpPr>
          <p:spPr bwMode="auto">
            <a:xfrm rot="13499720" flipH="1" flipV="1">
              <a:off x="1450217" y="1525467"/>
              <a:ext cx="122669" cy="99041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6" name="Line 30"/>
            <p:cNvSpPr>
              <a:spLocks noChangeShapeType="1"/>
            </p:cNvSpPr>
            <p:nvPr/>
          </p:nvSpPr>
          <p:spPr bwMode="auto">
            <a:xfrm rot="13499720" flipH="1" flipV="1">
              <a:off x="1642189" y="1499685"/>
              <a:ext cx="138248" cy="155799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7" name="Line 30"/>
            <p:cNvSpPr>
              <a:spLocks noChangeShapeType="1"/>
            </p:cNvSpPr>
            <p:nvPr/>
          </p:nvSpPr>
          <p:spPr bwMode="auto">
            <a:xfrm rot="13499720" flipH="1" flipV="1">
              <a:off x="2006188" y="1488989"/>
              <a:ext cx="108982" cy="158194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8" name="Line 30"/>
            <p:cNvSpPr>
              <a:spLocks noChangeShapeType="1"/>
            </p:cNvSpPr>
            <p:nvPr/>
          </p:nvSpPr>
          <p:spPr bwMode="auto">
            <a:xfrm rot="13499720" flipH="1" flipV="1">
              <a:off x="2278883" y="1461960"/>
              <a:ext cx="122434" cy="173538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058901" y="4705278"/>
            <a:ext cx="1938339" cy="631069"/>
            <a:chOff x="3065652" y="2230489"/>
            <a:chExt cx="3089989" cy="631069"/>
          </a:xfrm>
        </p:grpSpPr>
        <p:sp>
          <p:nvSpPr>
            <p:cNvPr id="90" name="Text Box 30"/>
            <p:cNvSpPr txBox="1">
              <a:spLocks noChangeArrowheads="1"/>
            </p:cNvSpPr>
            <p:nvPr/>
          </p:nvSpPr>
          <p:spPr bwMode="auto">
            <a:xfrm>
              <a:off x="3065652" y="2276783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91" name="Text Box 31"/>
            <p:cNvSpPr txBox="1">
              <a:spLocks noChangeArrowheads="1"/>
            </p:cNvSpPr>
            <p:nvPr/>
          </p:nvSpPr>
          <p:spPr bwMode="auto">
            <a:xfrm>
              <a:off x="5674419" y="2230489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92" name="AutoShape 28"/>
          <p:cNvSpPr>
            <a:spLocks noChangeArrowheads="1"/>
          </p:cNvSpPr>
          <p:nvPr/>
        </p:nvSpPr>
        <p:spPr bwMode="auto">
          <a:xfrm rot="16200000">
            <a:off x="4341037" y="457007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93" name="AutoShape 29"/>
          <p:cNvSpPr>
            <a:spLocks noChangeArrowheads="1"/>
          </p:cNvSpPr>
          <p:nvPr/>
        </p:nvSpPr>
        <p:spPr bwMode="auto">
          <a:xfrm rot="5400000">
            <a:off x="5149356" y="457007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pic>
        <p:nvPicPr>
          <p:cNvPr id="94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8263569" flipV="1">
            <a:off x="7796528" y="4068692"/>
            <a:ext cx="1721412" cy="1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5" name="Group 94"/>
          <p:cNvGrpSpPr/>
          <p:nvPr/>
        </p:nvGrpSpPr>
        <p:grpSpPr>
          <a:xfrm>
            <a:off x="7833544" y="5291952"/>
            <a:ext cx="1897944" cy="695739"/>
            <a:chOff x="3929409" y="370766"/>
            <a:chExt cx="1793546" cy="711803"/>
          </a:xfrm>
        </p:grpSpPr>
        <p:sp>
          <p:nvSpPr>
            <p:cNvPr id="96" name="Text Box 41"/>
            <p:cNvSpPr txBox="1">
              <a:spLocks noChangeArrowheads="1"/>
            </p:cNvSpPr>
            <p:nvPr/>
          </p:nvSpPr>
          <p:spPr bwMode="auto">
            <a:xfrm>
              <a:off x="3929409" y="559349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97" name="Text Box 45"/>
            <p:cNvSpPr txBox="1">
              <a:spLocks noChangeArrowheads="1"/>
            </p:cNvSpPr>
            <p:nvPr/>
          </p:nvSpPr>
          <p:spPr bwMode="auto">
            <a:xfrm>
              <a:off x="5113355" y="370766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 rot="10800000">
            <a:off x="8019981" y="4840928"/>
            <a:ext cx="1212131" cy="194036"/>
            <a:chOff x="1259145" y="1490935"/>
            <a:chExt cx="1212131" cy="194036"/>
          </a:xfrm>
        </p:grpSpPr>
        <p:sp>
          <p:nvSpPr>
            <p:cNvPr id="99" name="Line 30"/>
            <p:cNvSpPr>
              <a:spLocks noChangeShapeType="1"/>
            </p:cNvSpPr>
            <p:nvPr/>
          </p:nvSpPr>
          <p:spPr bwMode="auto">
            <a:xfrm rot="13499720" flipH="1" flipV="1">
              <a:off x="1259145" y="158974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0" name="Line 30"/>
            <p:cNvSpPr>
              <a:spLocks noChangeShapeType="1"/>
            </p:cNvSpPr>
            <p:nvPr/>
          </p:nvSpPr>
          <p:spPr bwMode="auto">
            <a:xfrm rot="13499720" flipH="1" flipV="1">
              <a:off x="1444349" y="1543451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1" name="Line 30"/>
            <p:cNvSpPr>
              <a:spLocks noChangeShapeType="1"/>
            </p:cNvSpPr>
            <p:nvPr/>
          </p:nvSpPr>
          <p:spPr bwMode="auto">
            <a:xfrm rot="13499720" flipH="1" flipV="1">
              <a:off x="165866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" name="Line 30"/>
            <p:cNvSpPr>
              <a:spLocks noChangeShapeType="1"/>
            </p:cNvSpPr>
            <p:nvPr/>
          </p:nvSpPr>
          <p:spPr bwMode="auto">
            <a:xfrm rot="13499720" flipH="1" flipV="1">
              <a:off x="201922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" name="Line 30"/>
            <p:cNvSpPr>
              <a:spLocks noChangeShapeType="1"/>
            </p:cNvSpPr>
            <p:nvPr/>
          </p:nvSpPr>
          <p:spPr bwMode="auto">
            <a:xfrm rot="13499720" flipH="1" flipV="1">
              <a:off x="2299316" y="149093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4" name="Group 103"/>
          <p:cNvGrpSpPr/>
          <p:nvPr/>
        </p:nvGrpSpPr>
        <p:grpSpPr>
          <a:xfrm rot="10800000">
            <a:off x="6953625" y="4912679"/>
            <a:ext cx="3437607" cy="98958"/>
            <a:chOff x="114300" y="1648691"/>
            <a:chExt cx="3437607" cy="98958"/>
          </a:xfrm>
        </p:grpSpPr>
        <p:grpSp>
          <p:nvGrpSpPr>
            <p:cNvPr id="105" name="Group 104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Straight Arrow Connector 105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7589885" y="4647543"/>
            <a:ext cx="2045735" cy="653383"/>
            <a:chOff x="2691100" y="1108438"/>
            <a:chExt cx="3261196" cy="653383"/>
          </a:xfrm>
        </p:grpSpPr>
        <p:sp>
          <p:nvSpPr>
            <p:cNvPr id="111" name="Text Box 30"/>
            <p:cNvSpPr txBox="1">
              <a:spLocks noChangeArrowheads="1"/>
            </p:cNvSpPr>
            <p:nvPr/>
          </p:nvSpPr>
          <p:spPr bwMode="auto">
            <a:xfrm>
              <a:off x="5540004" y="1108438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12" name="Text Box 31"/>
            <p:cNvSpPr txBox="1">
              <a:spLocks noChangeArrowheads="1"/>
            </p:cNvSpPr>
            <p:nvPr/>
          </p:nvSpPr>
          <p:spPr bwMode="auto">
            <a:xfrm>
              <a:off x="2691100" y="1177046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113" name="AutoShape 28"/>
          <p:cNvSpPr>
            <a:spLocks noChangeArrowheads="1"/>
          </p:cNvSpPr>
          <p:nvPr/>
        </p:nvSpPr>
        <p:spPr bwMode="auto">
          <a:xfrm rot="16200000">
            <a:off x="10777185" y="450513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4" name="AutoShape 29"/>
          <p:cNvSpPr>
            <a:spLocks noChangeArrowheads="1"/>
          </p:cNvSpPr>
          <p:nvPr/>
        </p:nvSpPr>
        <p:spPr bwMode="auto">
          <a:xfrm rot="5400000">
            <a:off x="11585504" y="450513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5" name="TextBox 114"/>
          <p:cNvSpPr txBox="1"/>
          <p:nvPr/>
        </p:nvSpPr>
        <p:spPr>
          <a:xfrm>
            <a:off x="1749071" y="6422540"/>
            <a:ext cx="8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Hình 3</a:t>
            </a:r>
            <a:endParaRPr lang="vi-VN" dirty="0"/>
          </a:p>
        </p:txBody>
      </p:sp>
      <p:sp>
        <p:nvSpPr>
          <p:cNvPr id="116" name="TextBox 115"/>
          <p:cNvSpPr txBox="1"/>
          <p:nvPr/>
        </p:nvSpPr>
        <p:spPr>
          <a:xfrm>
            <a:off x="8377145" y="6325504"/>
            <a:ext cx="8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Hình 4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75057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34EA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2B26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015EE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34EA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2B26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015EE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6337" y="88365"/>
            <a:ext cx="4400550" cy="751580"/>
          </a:xfrm>
          <a:prstGeom prst="roundRect">
            <a:avLst/>
          </a:prstGeom>
          <a:solidFill>
            <a:srgbClr val="92D050"/>
          </a:solidFill>
        </p:spPr>
        <p:txBody>
          <a:bodyPr anchor="ctr">
            <a:noAutofit/>
          </a:bodyPr>
          <a:lstStyle/>
          <a:p>
            <a:r>
              <a:rPr lang="en-US" altLang="vi-VN" sz="44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LÝ THUYẾT</a:t>
            </a:r>
            <a:endParaRPr lang="en-US" altLang="vi-VN" sz="44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61444" name="Text Box 4" descr="Canvas"/>
          <p:cNvSpPr txBox="1">
            <a:spLocks noChangeArrowheads="1"/>
          </p:cNvSpPr>
          <p:nvPr/>
        </p:nvSpPr>
        <p:spPr bwMode="auto">
          <a:xfrm>
            <a:off x="1107225" y="858180"/>
            <a:ext cx="10108795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n-US" altLang="vi-VN" sz="2400" b="1" i="1" dirty="0" smtClean="0">
                <a:latin typeface="Times New Roman" panose="02020603050405020304" pitchFamily="18" charset="0"/>
              </a:rPr>
              <a:t>Quy tắc nắm tay phải:</a:t>
            </a:r>
            <a:endParaRPr lang="en-US" altLang="vi-VN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8" name="Text Box 4" descr="Canvas"/>
          <p:cNvSpPr txBox="1">
            <a:spLocks noChangeArrowheads="1"/>
          </p:cNvSpPr>
          <p:nvPr/>
        </p:nvSpPr>
        <p:spPr bwMode="auto">
          <a:xfrm>
            <a:off x="986925" y="3660470"/>
            <a:ext cx="10308602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i="1" dirty="0" smtClean="0">
                <a:latin typeface="Times New Roman" panose="02020603050405020304" pitchFamily="18" charset="0"/>
              </a:rPr>
              <a:t>Quy tắc nắm tay phải dùng để xác định:</a:t>
            </a:r>
            <a:endParaRPr lang="en-US" altLang="vi-VN" sz="2400" b="1" i="1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1960887" y="4246331"/>
            <a:ext cx="9485445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/>
          <a:p>
            <a:pPr marL="342900" indent="-342900" eaLnBrk="1" hangingPunct="1">
              <a:buFontTx/>
              <a:buChar char="-"/>
            </a:pPr>
            <a:r>
              <a:rPr lang="en-US" sz="2400" i="1" dirty="0" smtClean="0">
                <a:solidFill>
                  <a:srgbClr val="0A0AB6"/>
                </a:solidFill>
                <a:latin typeface="Times New Roman" pitchFamily="18" charset="0"/>
                <a:cs typeface="Times New Roman" pitchFamily="18" charset="0"/>
              </a:rPr>
              <a:t>Chiều dòng điện trong ống dây.</a:t>
            </a:r>
          </a:p>
          <a:p>
            <a:pPr marL="342900" indent="-342900" eaLnBrk="1" hangingPunct="1">
              <a:buFontTx/>
              <a:buChar char="-"/>
            </a:pPr>
            <a:r>
              <a:rPr lang="en-US" sz="2400" i="1" dirty="0" smtClean="0">
                <a:solidFill>
                  <a:srgbClr val="0A0AB6"/>
                </a:solidFill>
                <a:latin typeface="Times New Roman" pitchFamily="18" charset="0"/>
                <a:cs typeface="Times New Roman" pitchFamily="18" charset="0"/>
              </a:rPr>
              <a:t>Chiều đường sức từ trong lòng ống dây</a:t>
            </a:r>
            <a:endParaRPr lang="en-US" sz="2400" i="1" dirty="0">
              <a:solidFill>
                <a:srgbClr val="0A0A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283" y="1333911"/>
            <a:ext cx="43899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i="1" dirty="0">
                <a:solidFill>
                  <a:srgbClr val="0A0AB6"/>
                </a:solidFill>
                <a:latin typeface="Times New Roman" pitchFamily="18" charset="0"/>
                <a:cs typeface="Times New Roman" pitchFamily="18" charset="0"/>
              </a:rPr>
              <a:t>Nắm bàn tay phải, rồi đặt sao cho bốn ngón tay hướng theo chiều dòng điện chạy qua các vòng </a:t>
            </a:r>
            <a:r>
              <a:rPr lang="en-US" sz="2400" i="1" dirty="0" smtClean="0">
                <a:solidFill>
                  <a:srgbClr val="0A0AB6"/>
                </a:solidFill>
                <a:latin typeface="Times New Roman" pitchFamily="18" charset="0"/>
                <a:cs typeface="Times New Roman" pitchFamily="18" charset="0"/>
              </a:rPr>
              <a:t>dây thì ngón tay cái choãi ra chỉ chiều của đường sức từ trong lòng ống dây</a:t>
            </a:r>
            <a:endParaRPr lang="en-US" sz="2400" i="1" dirty="0">
              <a:solidFill>
                <a:srgbClr val="0A0A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13702" y="602715"/>
            <a:ext cx="5292813" cy="2745089"/>
            <a:chOff x="2457420" y="2741881"/>
            <a:chExt cx="9281354" cy="4419600"/>
          </a:xfrm>
        </p:grpSpPr>
        <p:grpSp>
          <p:nvGrpSpPr>
            <p:cNvPr id="10" name="Group 54"/>
            <p:cNvGrpSpPr>
              <a:grpSpLocks/>
            </p:cNvGrpSpPr>
            <p:nvPr/>
          </p:nvGrpSpPr>
          <p:grpSpPr bwMode="auto">
            <a:xfrm>
              <a:off x="2457420" y="2741881"/>
              <a:ext cx="7543800" cy="4419600"/>
              <a:chOff x="768" y="560"/>
              <a:chExt cx="2944" cy="2352"/>
            </a:xfrm>
          </p:grpSpPr>
          <p:sp>
            <p:nvSpPr>
              <p:cNvPr id="64" name="Line 55"/>
              <p:cNvSpPr>
                <a:spLocks noChangeShapeType="1"/>
              </p:cNvSpPr>
              <p:nvPr/>
            </p:nvSpPr>
            <p:spPr bwMode="auto">
              <a:xfrm>
                <a:off x="806" y="1736"/>
                <a:ext cx="2874" cy="0"/>
              </a:xfrm>
              <a:prstGeom prst="lin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5" name="Arc 56"/>
              <p:cNvSpPr>
                <a:spLocks/>
              </p:cNvSpPr>
              <p:nvPr/>
            </p:nvSpPr>
            <p:spPr bwMode="auto">
              <a:xfrm rot="5400000">
                <a:off x="1916" y="-69"/>
                <a:ext cx="642" cy="2937"/>
              </a:xfrm>
              <a:custGeom>
                <a:avLst/>
                <a:gdLst>
                  <a:gd name="G0" fmla="+- 0 0 0"/>
                  <a:gd name="G1" fmla="+- 19832 0 0"/>
                  <a:gd name="G2" fmla="+- 21600 0 0"/>
                  <a:gd name="T0" fmla="*/ 8558 w 21600"/>
                  <a:gd name="T1" fmla="*/ 0 h 39171"/>
                  <a:gd name="T2" fmla="*/ 9621 w 21600"/>
                  <a:gd name="T3" fmla="*/ 39171 h 39171"/>
                  <a:gd name="T4" fmla="*/ 0 w 21600"/>
                  <a:gd name="T5" fmla="*/ 19832 h 39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9171" fill="none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</a:path>
                  <a:path w="21600" h="39171" stroke="0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  <a:lnTo>
                      <a:pt x="0" y="19832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6" name="Arc 57"/>
              <p:cNvSpPr>
                <a:spLocks/>
              </p:cNvSpPr>
              <p:nvPr/>
            </p:nvSpPr>
            <p:spPr bwMode="auto">
              <a:xfrm rot="5400000">
                <a:off x="1647" y="-302"/>
                <a:ext cx="1146" cy="2870"/>
              </a:xfrm>
              <a:custGeom>
                <a:avLst/>
                <a:gdLst>
                  <a:gd name="G0" fmla="+- 0 0 0"/>
                  <a:gd name="G1" fmla="+- 18938 0 0"/>
                  <a:gd name="G2" fmla="+- 21600 0 0"/>
                  <a:gd name="T0" fmla="*/ 10388 w 21600"/>
                  <a:gd name="T1" fmla="*/ 0 h 38277"/>
                  <a:gd name="T2" fmla="*/ 9621 w 21600"/>
                  <a:gd name="T3" fmla="*/ 38277 h 38277"/>
                  <a:gd name="T4" fmla="*/ 0 w 21600"/>
                  <a:gd name="T5" fmla="*/ 18938 h 38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8277" fill="none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</a:path>
                  <a:path w="21600" h="38277" stroke="0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  <a:lnTo>
                      <a:pt x="0" y="1893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FF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7" name="Arc 58"/>
              <p:cNvSpPr>
                <a:spLocks/>
              </p:cNvSpPr>
              <p:nvPr/>
            </p:nvSpPr>
            <p:spPr bwMode="auto">
              <a:xfrm rot="5400000">
                <a:off x="1776" y="79"/>
                <a:ext cx="925" cy="2299"/>
              </a:xfrm>
              <a:custGeom>
                <a:avLst/>
                <a:gdLst>
                  <a:gd name="G0" fmla="+- 13893 0 0"/>
                  <a:gd name="G1" fmla="+- 21600 0 0"/>
                  <a:gd name="G2" fmla="+- 21600 0 0"/>
                  <a:gd name="T0" fmla="*/ 0 w 35493"/>
                  <a:gd name="T1" fmla="*/ 5061 h 43200"/>
                  <a:gd name="T2" fmla="*/ 2399 w 35493"/>
                  <a:gd name="T3" fmla="*/ 39888 h 43200"/>
                  <a:gd name="T4" fmla="*/ 13893 w 35493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493" h="43200" fill="none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</a:path>
                  <a:path w="35493" h="43200" stroke="0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  <a:lnTo>
                      <a:pt x="13893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8" name="Oval 59"/>
              <p:cNvSpPr>
                <a:spLocks noChangeArrowheads="1"/>
              </p:cNvSpPr>
              <p:nvPr/>
            </p:nvSpPr>
            <p:spPr bwMode="auto">
              <a:xfrm>
                <a:off x="1352" y="737"/>
                <a:ext cx="1724" cy="931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9" name="Oval 60"/>
              <p:cNvSpPr>
                <a:spLocks noChangeArrowheads="1"/>
              </p:cNvSpPr>
              <p:nvPr/>
            </p:nvSpPr>
            <p:spPr bwMode="auto">
              <a:xfrm>
                <a:off x="1584" y="1126"/>
                <a:ext cx="1296" cy="525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0" name="Line 61"/>
              <p:cNvSpPr>
                <a:spLocks noChangeShapeType="1"/>
              </p:cNvSpPr>
              <p:nvPr/>
            </p:nvSpPr>
            <p:spPr bwMode="auto">
              <a:xfrm flipV="1">
                <a:off x="814" y="1736"/>
                <a:ext cx="2873" cy="0"/>
              </a:xfrm>
              <a:prstGeom prst="lin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" name="Arc 62"/>
              <p:cNvSpPr>
                <a:spLocks/>
              </p:cNvSpPr>
              <p:nvPr/>
            </p:nvSpPr>
            <p:spPr bwMode="auto">
              <a:xfrm rot="16200000" flipV="1">
                <a:off x="1923" y="604"/>
                <a:ext cx="642" cy="2936"/>
              </a:xfrm>
              <a:custGeom>
                <a:avLst/>
                <a:gdLst>
                  <a:gd name="G0" fmla="+- 0 0 0"/>
                  <a:gd name="G1" fmla="+- 19832 0 0"/>
                  <a:gd name="G2" fmla="+- 21600 0 0"/>
                  <a:gd name="T0" fmla="*/ 8558 w 21600"/>
                  <a:gd name="T1" fmla="*/ 0 h 39171"/>
                  <a:gd name="T2" fmla="*/ 9621 w 21600"/>
                  <a:gd name="T3" fmla="*/ 39171 h 39171"/>
                  <a:gd name="T4" fmla="*/ 0 w 21600"/>
                  <a:gd name="T5" fmla="*/ 19832 h 39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9171" fill="none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</a:path>
                  <a:path w="21600" h="39171" stroke="0" extrusionOk="0">
                    <a:moveTo>
                      <a:pt x="8558" y="-1"/>
                    </a:moveTo>
                    <a:cubicBezTo>
                      <a:pt x="16473" y="3415"/>
                      <a:pt x="21600" y="11210"/>
                      <a:pt x="21600" y="19832"/>
                    </a:cubicBezTo>
                    <a:cubicBezTo>
                      <a:pt x="21600" y="28029"/>
                      <a:pt x="16960" y="35519"/>
                      <a:pt x="9620" y="39170"/>
                    </a:cubicBezTo>
                    <a:lnTo>
                      <a:pt x="0" y="19832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" name="Arc 63"/>
              <p:cNvSpPr>
                <a:spLocks/>
              </p:cNvSpPr>
              <p:nvPr/>
            </p:nvSpPr>
            <p:spPr bwMode="auto">
              <a:xfrm rot="16200000" flipV="1">
                <a:off x="1655" y="904"/>
                <a:ext cx="1146" cy="2869"/>
              </a:xfrm>
              <a:custGeom>
                <a:avLst/>
                <a:gdLst>
                  <a:gd name="G0" fmla="+- 0 0 0"/>
                  <a:gd name="G1" fmla="+- 18938 0 0"/>
                  <a:gd name="G2" fmla="+- 21600 0 0"/>
                  <a:gd name="T0" fmla="*/ 10388 w 21600"/>
                  <a:gd name="T1" fmla="*/ 0 h 38277"/>
                  <a:gd name="T2" fmla="*/ 9621 w 21600"/>
                  <a:gd name="T3" fmla="*/ 38277 h 38277"/>
                  <a:gd name="T4" fmla="*/ 0 w 21600"/>
                  <a:gd name="T5" fmla="*/ 18938 h 38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8277" fill="none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</a:path>
                  <a:path w="21600" h="38277" stroke="0" extrusionOk="0">
                    <a:moveTo>
                      <a:pt x="10388" y="-1"/>
                    </a:moveTo>
                    <a:cubicBezTo>
                      <a:pt x="17302" y="3792"/>
                      <a:pt x="21600" y="11051"/>
                      <a:pt x="21600" y="18938"/>
                    </a:cubicBezTo>
                    <a:cubicBezTo>
                      <a:pt x="21600" y="27135"/>
                      <a:pt x="16960" y="34625"/>
                      <a:pt x="9620" y="38276"/>
                    </a:cubicBezTo>
                    <a:lnTo>
                      <a:pt x="0" y="1893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FF00F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3" name="Arc 64"/>
              <p:cNvSpPr>
                <a:spLocks/>
              </p:cNvSpPr>
              <p:nvPr/>
            </p:nvSpPr>
            <p:spPr bwMode="auto">
              <a:xfrm rot="16200000" flipV="1">
                <a:off x="1783" y="1095"/>
                <a:ext cx="925" cy="2298"/>
              </a:xfrm>
              <a:custGeom>
                <a:avLst/>
                <a:gdLst>
                  <a:gd name="G0" fmla="+- 13893 0 0"/>
                  <a:gd name="G1" fmla="+- 21600 0 0"/>
                  <a:gd name="G2" fmla="+- 21600 0 0"/>
                  <a:gd name="T0" fmla="*/ 0 w 35493"/>
                  <a:gd name="T1" fmla="*/ 5061 h 43200"/>
                  <a:gd name="T2" fmla="*/ 2399 w 35493"/>
                  <a:gd name="T3" fmla="*/ 39888 h 43200"/>
                  <a:gd name="T4" fmla="*/ 13893 w 35493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493" h="43200" fill="none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</a:path>
                  <a:path w="35493" h="43200" stroke="0" extrusionOk="0">
                    <a:moveTo>
                      <a:pt x="-1" y="5060"/>
                    </a:moveTo>
                    <a:cubicBezTo>
                      <a:pt x="3891" y="1792"/>
                      <a:pt x="8810" y="0"/>
                      <a:pt x="13893" y="0"/>
                    </a:cubicBezTo>
                    <a:cubicBezTo>
                      <a:pt x="25822" y="0"/>
                      <a:pt x="35493" y="9670"/>
                      <a:pt x="35493" y="21600"/>
                    </a:cubicBezTo>
                    <a:cubicBezTo>
                      <a:pt x="35493" y="33529"/>
                      <a:pt x="25822" y="43200"/>
                      <a:pt x="13893" y="43200"/>
                    </a:cubicBezTo>
                    <a:cubicBezTo>
                      <a:pt x="9826" y="43200"/>
                      <a:pt x="5842" y="42051"/>
                      <a:pt x="2399" y="39887"/>
                    </a:cubicBezTo>
                    <a:lnTo>
                      <a:pt x="13893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4" name="Oval 65"/>
              <p:cNvSpPr>
                <a:spLocks noChangeArrowheads="1"/>
              </p:cNvSpPr>
              <p:nvPr/>
            </p:nvSpPr>
            <p:spPr bwMode="auto">
              <a:xfrm flipV="1">
                <a:off x="1360" y="1804"/>
                <a:ext cx="1723" cy="884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5" name="Oval 66"/>
              <p:cNvSpPr>
                <a:spLocks noChangeArrowheads="1"/>
              </p:cNvSpPr>
              <p:nvPr/>
            </p:nvSpPr>
            <p:spPr bwMode="auto">
              <a:xfrm flipV="1">
                <a:off x="1632" y="1821"/>
                <a:ext cx="1248" cy="531"/>
              </a:xfrm>
              <a:prstGeom prst="ellipse">
                <a:avLst/>
              </a:prstGeom>
              <a:noFill/>
              <a:ln w="635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4457701" y="3427681"/>
              <a:ext cx="4125913" cy="3352800"/>
              <a:chOff x="521" y="1296"/>
              <a:chExt cx="2599" cy="2112"/>
            </a:xfrm>
          </p:grpSpPr>
          <p:sp>
            <p:nvSpPr>
              <p:cNvPr id="30" name="Arc 7"/>
              <p:cNvSpPr>
                <a:spLocks/>
              </p:cNvSpPr>
              <p:nvPr/>
            </p:nvSpPr>
            <p:spPr bwMode="auto">
              <a:xfrm>
                <a:off x="622" y="1754"/>
                <a:ext cx="277" cy="563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23675"/>
                  <a:gd name="T2" fmla="*/ 25414 w 25514"/>
                  <a:gd name="T3" fmla="*/ 23675 h 23675"/>
                  <a:gd name="T4" fmla="*/ 3914 w 25514"/>
                  <a:gd name="T5" fmla="*/ 21600 h 23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23675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</a:path>
                  <a:path w="25514" h="23675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1" name="Arc 8"/>
              <p:cNvSpPr>
                <a:spLocks/>
              </p:cNvSpPr>
              <p:nvPr/>
            </p:nvSpPr>
            <p:spPr bwMode="auto">
              <a:xfrm>
                <a:off x="867" y="1751"/>
                <a:ext cx="276" cy="1029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2" name="Arc 9"/>
              <p:cNvSpPr>
                <a:spLocks/>
              </p:cNvSpPr>
              <p:nvPr/>
            </p:nvSpPr>
            <p:spPr bwMode="auto">
              <a:xfrm>
                <a:off x="1113" y="1753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3" name="Arc 10"/>
              <p:cNvSpPr>
                <a:spLocks/>
              </p:cNvSpPr>
              <p:nvPr/>
            </p:nvSpPr>
            <p:spPr bwMode="auto">
              <a:xfrm>
                <a:off x="1359" y="1751"/>
                <a:ext cx="277" cy="1029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" name="Arc 11"/>
              <p:cNvSpPr>
                <a:spLocks/>
              </p:cNvSpPr>
              <p:nvPr/>
            </p:nvSpPr>
            <p:spPr bwMode="auto">
              <a:xfrm>
                <a:off x="1611" y="1747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5" name="Arc 12"/>
              <p:cNvSpPr>
                <a:spLocks/>
              </p:cNvSpPr>
              <p:nvPr/>
            </p:nvSpPr>
            <p:spPr bwMode="auto">
              <a:xfrm>
                <a:off x="1857" y="1749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6" name="Arc 13"/>
              <p:cNvSpPr>
                <a:spLocks/>
              </p:cNvSpPr>
              <p:nvPr/>
            </p:nvSpPr>
            <p:spPr bwMode="auto">
              <a:xfrm>
                <a:off x="2104" y="1748"/>
                <a:ext cx="277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7" name="Arc 14"/>
              <p:cNvSpPr>
                <a:spLocks/>
              </p:cNvSpPr>
              <p:nvPr/>
            </p:nvSpPr>
            <p:spPr bwMode="auto">
              <a:xfrm>
                <a:off x="2350" y="1753"/>
                <a:ext cx="278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" name="Arc 15"/>
              <p:cNvSpPr>
                <a:spLocks/>
              </p:cNvSpPr>
              <p:nvPr/>
            </p:nvSpPr>
            <p:spPr bwMode="auto">
              <a:xfrm>
                <a:off x="2597" y="1755"/>
                <a:ext cx="276" cy="1028"/>
              </a:xfrm>
              <a:custGeom>
                <a:avLst/>
                <a:gdLst>
                  <a:gd name="G0" fmla="+- 3914 0 0"/>
                  <a:gd name="G1" fmla="+- 21600 0 0"/>
                  <a:gd name="G2" fmla="+- 21600 0 0"/>
                  <a:gd name="T0" fmla="*/ 0 w 25514"/>
                  <a:gd name="T1" fmla="*/ 358 h 43200"/>
                  <a:gd name="T2" fmla="*/ 450 w 25514"/>
                  <a:gd name="T3" fmla="*/ 42920 h 43200"/>
                  <a:gd name="T4" fmla="*/ 3914 w 2551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0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9" name="Arc 16"/>
              <p:cNvSpPr>
                <a:spLocks/>
              </p:cNvSpPr>
              <p:nvPr/>
            </p:nvSpPr>
            <p:spPr bwMode="auto">
              <a:xfrm>
                <a:off x="2848" y="2200"/>
                <a:ext cx="272" cy="581"/>
              </a:xfrm>
              <a:custGeom>
                <a:avLst/>
                <a:gdLst>
                  <a:gd name="G0" fmla="+- 3464 0 0"/>
                  <a:gd name="G1" fmla="+- 2826 0 0"/>
                  <a:gd name="G2" fmla="+- 21600 0 0"/>
                  <a:gd name="T0" fmla="*/ 24878 w 25064"/>
                  <a:gd name="T1" fmla="*/ 0 h 24426"/>
                  <a:gd name="T2" fmla="*/ 0 w 25064"/>
                  <a:gd name="T3" fmla="*/ 24146 h 24426"/>
                  <a:gd name="T4" fmla="*/ 3464 w 25064"/>
                  <a:gd name="T5" fmla="*/ 2826 h 24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064" h="24426" fill="none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</a:path>
                  <a:path w="25064" h="24426" stroke="0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  <a:lnTo>
                      <a:pt x="3464" y="2826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0" name="Arc 17"/>
              <p:cNvSpPr>
                <a:spLocks/>
              </p:cNvSpPr>
              <p:nvPr/>
            </p:nvSpPr>
            <p:spPr bwMode="auto">
              <a:xfrm rot="20957424" flipH="1">
                <a:off x="521" y="1761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" name="Arc 18"/>
              <p:cNvSpPr>
                <a:spLocks/>
              </p:cNvSpPr>
              <p:nvPr/>
            </p:nvSpPr>
            <p:spPr bwMode="auto">
              <a:xfrm rot="20957424" flipH="1">
                <a:off x="773" y="1751"/>
                <a:ext cx="299" cy="1060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2" name="Arc 19"/>
              <p:cNvSpPr>
                <a:spLocks/>
              </p:cNvSpPr>
              <p:nvPr/>
            </p:nvSpPr>
            <p:spPr bwMode="auto">
              <a:xfrm rot="20957424" flipH="1">
                <a:off x="1013" y="1756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3" name="Arc 20"/>
              <p:cNvSpPr>
                <a:spLocks/>
              </p:cNvSpPr>
              <p:nvPr/>
            </p:nvSpPr>
            <p:spPr bwMode="auto">
              <a:xfrm rot="20957424" flipH="1">
                <a:off x="1259" y="1750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4" name="Arc 21"/>
              <p:cNvSpPr>
                <a:spLocks/>
              </p:cNvSpPr>
              <p:nvPr/>
            </p:nvSpPr>
            <p:spPr bwMode="auto">
              <a:xfrm rot="20957424" flipH="1">
                <a:off x="1528" y="1756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5" name="Arc 22"/>
              <p:cNvSpPr>
                <a:spLocks/>
              </p:cNvSpPr>
              <p:nvPr/>
            </p:nvSpPr>
            <p:spPr bwMode="auto">
              <a:xfrm rot="20957424" flipH="1">
                <a:off x="1769" y="1744"/>
                <a:ext cx="300" cy="1062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6" name="Arc 23"/>
              <p:cNvSpPr>
                <a:spLocks/>
              </p:cNvSpPr>
              <p:nvPr/>
            </p:nvSpPr>
            <p:spPr bwMode="auto">
              <a:xfrm rot="20957424" flipH="1">
                <a:off x="2015" y="1750"/>
                <a:ext cx="300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7" name="Arc 24"/>
              <p:cNvSpPr>
                <a:spLocks/>
              </p:cNvSpPr>
              <p:nvPr/>
            </p:nvSpPr>
            <p:spPr bwMode="auto">
              <a:xfrm rot="20957424" flipH="1">
                <a:off x="2262" y="1750"/>
                <a:ext cx="299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8" name="Arc 25"/>
              <p:cNvSpPr>
                <a:spLocks/>
              </p:cNvSpPr>
              <p:nvPr/>
            </p:nvSpPr>
            <p:spPr bwMode="auto">
              <a:xfrm rot="20957424" flipH="1">
                <a:off x="2509" y="1750"/>
                <a:ext cx="298" cy="1061"/>
              </a:xfrm>
              <a:custGeom>
                <a:avLst/>
                <a:gdLst>
                  <a:gd name="G0" fmla="+- 0 0 0"/>
                  <a:gd name="G1" fmla="+- 19898 0 0"/>
                  <a:gd name="G2" fmla="+- 21600 0 0"/>
                  <a:gd name="T0" fmla="*/ 8405 w 21600"/>
                  <a:gd name="T1" fmla="*/ 0 h 41479"/>
                  <a:gd name="T2" fmla="*/ 899 w 21600"/>
                  <a:gd name="T3" fmla="*/ 41479 h 41479"/>
                  <a:gd name="T4" fmla="*/ 0 w 21600"/>
                  <a:gd name="T5" fmla="*/ 19898 h 4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" name="Line 27"/>
              <p:cNvSpPr>
                <a:spLocks noChangeShapeType="1"/>
              </p:cNvSpPr>
              <p:nvPr/>
            </p:nvSpPr>
            <p:spPr bwMode="auto">
              <a:xfrm flipV="1">
                <a:off x="3120" y="1296"/>
                <a:ext cx="0" cy="96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" name="Line 29"/>
              <p:cNvSpPr>
                <a:spLocks noChangeShapeType="1"/>
              </p:cNvSpPr>
              <p:nvPr/>
            </p:nvSpPr>
            <p:spPr bwMode="auto">
              <a:xfrm flipV="1">
                <a:off x="899" y="2278"/>
                <a:ext cx="0" cy="113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3" name="Line 36"/>
              <p:cNvSpPr>
                <a:spLocks noChangeShapeType="1"/>
              </p:cNvSpPr>
              <p:nvPr/>
            </p:nvSpPr>
            <p:spPr bwMode="auto">
              <a:xfrm>
                <a:off x="899" y="3069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4" name="Line 37"/>
              <p:cNvSpPr>
                <a:spLocks noChangeShapeType="1"/>
              </p:cNvSpPr>
              <p:nvPr/>
            </p:nvSpPr>
            <p:spPr bwMode="auto">
              <a:xfrm>
                <a:off x="899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5" name="Line 38"/>
              <p:cNvSpPr>
                <a:spLocks noChangeShapeType="1"/>
              </p:cNvSpPr>
              <p:nvPr/>
            </p:nvSpPr>
            <p:spPr bwMode="auto">
              <a:xfrm>
                <a:off x="1143" y="2208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6" name="Line 39"/>
              <p:cNvSpPr>
                <a:spLocks noChangeShapeType="1"/>
              </p:cNvSpPr>
              <p:nvPr/>
            </p:nvSpPr>
            <p:spPr bwMode="auto">
              <a:xfrm>
                <a:off x="1392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7" name="Line 40"/>
              <p:cNvSpPr>
                <a:spLocks noChangeShapeType="1"/>
              </p:cNvSpPr>
              <p:nvPr/>
            </p:nvSpPr>
            <p:spPr bwMode="auto">
              <a:xfrm>
                <a:off x="1635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8" name="Line 41"/>
              <p:cNvSpPr>
                <a:spLocks noChangeShapeType="1"/>
              </p:cNvSpPr>
              <p:nvPr/>
            </p:nvSpPr>
            <p:spPr bwMode="auto">
              <a:xfrm>
                <a:off x="1886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9" name="Line 42"/>
              <p:cNvSpPr>
                <a:spLocks noChangeShapeType="1"/>
              </p:cNvSpPr>
              <p:nvPr/>
            </p:nvSpPr>
            <p:spPr bwMode="auto">
              <a:xfrm>
                <a:off x="2135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0" name="Line 43"/>
              <p:cNvSpPr>
                <a:spLocks noChangeShapeType="1"/>
              </p:cNvSpPr>
              <p:nvPr/>
            </p:nvSpPr>
            <p:spPr bwMode="auto">
              <a:xfrm>
                <a:off x="2380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" name="Line 44"/>
              <p:cNvSpPr>
                <a:spLocks noChangeShapeType="1"/>
              </p:cNvSpPr>
              <p:nvPr/>
            </p:nvSpPr>
            <p:spPr bwMode="auto">
              <a:xfrm>
                <a:off x="2626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" name="Line 45"/>
              <p:cNvSpPr>
                <a:spLocks noChangeShapeType="1"/>
              </p:cNvSpPr>
              <p:nvPr/>
            </p:nvSpPr>
            <p:spPr bwMode="auto">
              <a:xfrm>
                <a:off x="2869" y="2222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" name="Line 46"/>
              <p:cNvSpPr>
                <a:spLocks noChangeShapeType="1"/>
              </p:cNvSpPr>
              <p:nvPr/>
            </p:nvSpPr>
            <p:spPr bwMode="auto">
              <a:xfrm>
                <a:off x="3120" y="1657"/>
                <a:ext cx="0" cy="113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pic>
          <p:nvPicPr>
            <p:cNvPr id="12" name="Picture 48" descr="nam tay phai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0572" y="3800591"/>
              <a:ext cx="2438399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Line 53"/>
            <p:cNvSpPr>
              <a:spLocks noChangeShapeType="1"/>
            </p:cNvSpPr>
            <p:nvPr/>
          </p:nvSpPr>
          <p:spPr bwMode="auto">
            <a:xfrm>
              <a:off x="10064085" y="3884334"/>
              <a:ext cx="3176" cy="457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90"/>
            <p:cNvSpPr>
              <a:spLocks noChangeShapeType="1"/>
            </p:cNvSpPr>
            <p:nvPr/>
          </p:nvSpPr>
          <p:spPr bwMode="auto">
            <a:xfrm rot="16200000">
              <a:off x="11355394" y="4405612"/>
              <a:ext cx="4762" cy="761999"/>
            </a:xfrm>
            <a:prstGeom prst="line">
              <a:avLst/>
            </a:prstGeom>
            <a:noFill/>
            <a:ln w="57150">
              <a:solidFill>
                <a:srgbClr val="339933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373346" y="3006522"/>
              <a:ext cx="5604562" cy="3800294"/>
              <a:chOff x="3373346" y="3006522"/>
              <a:chExt cx="5604562" cy="3800294"/>
            </a:xfrm>
          </p:grpSpPr>
          <p:sp>
            <p:nvSpPr>
              <p:cNvPr id="16" name="Line 54"/>
              <p:cNvSpPr>
                <a:spLocks noChangeShapeType="1"/>
              </p:cNvSpPr>
              <p:nvPr/>
            </p:nvSpPr>
            <p:spPr bwMode="auto">
              <a:xfrm rot="1500937">
                <a:off x="3659940" y="4379414"/>
                <a:ext cx="240708" cy="15784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459811" y="4634382"/>
                <a:ext cx="209005" cy="41992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373346" y="4900880"/>
                <a:ext cx="226656" cy="126851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405225" y="5220974"/>
                <a:ext cx="132384" cy="111876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" name="Line 54"/>
              <p:cNvSpPr>
                <a:spLocks noChangeShapeType="1"/>
              </p:cNvSpPr>
              <p:nvPr/>
            </p:nvSpPr>
            <p:spPr bwMode="auto">
              <a:xfrm rot="1500937" flipV="1">
                <a:off x="3537079" y="5551194"/>
                <a:ext cx="95426" cy="188538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636199" y="3773211"/>
                <a:ext cx="222121" cy="144142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2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16360" y="4896194"/>
                <a:ext cx="226656" cy="126851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3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20771" y="4599072"/>
                <a:ext cx="213062" cy="16726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4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21583" y="4316285"/>
                <a:ext cx="182542" cy="16433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5" name="Line 54"/>
              <p:cNvSpPr>
                <a:spLocks noChangeShapeType="1"/>
              </p:cNvSpPr>
              <p:nvPr/>
            </p:nvSpPr>
            <p:spPr bwMode="auto">
              <a:xfrm rot="1500937" flipV="1">
                <a:off x="8684890" y="5222994"/>
                <a:ext cx="264544" cy="73999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6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739519" y="6036409"/>
                <a:ext cx="336445" cy="151003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7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744947" y="6686620"/>
                <a:ext cx="286668" cy="120196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8" name="Line 54"/>
              <p:cNvSpPr>
                <a:spLocks noChangeShapeType="1"/>
              </p:cNvSpPr>
              <p:nvPr/>
            </p:nvSpPr>
            <p:spPr bwMode="auto">
              <a:xfrm rot="1500937" flipH="1">
                <a:off x="5427980" y="3006522"/>
                <a:ext cx="305011" cy="211818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9" name="Line 54"/>
              <p:cNvSpPr>
                <a:spLocks noChangeShapeType="1"/>
              </p:cNvSpPr>
              <p:nvPr/>
            </p:nvSpPr>
            <p:spPr bwMode="auto">
              <a:xfrm rot="1500937">
                <a:off x="8621685" y="5556179"/>
                <a:ext cx="356223" cy="40337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2327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929326" y="2001357"/>
            <a:ext cx="5828822" cy="1830291"/>
            <a:chOff x="3072891" y="1993901"/>
            <a:chExt cx="7371271" cy="2011361"/>
          </a:xfrm>
        </p:grpSpPr>
        <p:sp>
          <p:nvSpPr>
            <p:cNvPr id="347140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1" name="Freeform 5"/>
            <p:cNvSpPr>
              <a:spLocks/>
            </p:cNvSpPr>
            <p:nvPr/>
          </p:nvSpPr>
          <p:spPr bwMode="auto">
            <a:xfrm>
              <a:off x="3509962" y="1993901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2" name="Freeform 6"/>
            <p:cNvSpPr>
              <a:spLocks/>
            </p:cNvSpPr>
            <p:nvPr/>
          </p:nvSpPr>
          <p:spPr bwMode="auto">
            <a:xfrm>
              <a:off x="3662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3" name="Freeform 7"/>
            <p:cNvSpPr>
              <a:spLocks/>
            </p:cNvSpPr>
            <p:nvPr/>
          </p:nvSpPr>
          <p:spPr bwMode="auto">
            <a:xfrm>
              <a:off x="3814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4" name="Freeform 8"/>
            <p:cNvSpPr>
              <a:spLocks/>
            </p:cNvSpPr>
            <p:nvPr/>
          </p:nvSpPr>
          <p:spPr bwMode="auto">
            <a:xfrm>
              <a:off x="3967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5" name="Freeform 9"/>
            <p:cNvSpPr>
              <a:spLocks/>
            </p:cNvSpPr>
            <p:nvPr/>
          </p:nvSpPr>
          <p:spPr bwMode="auto">
            <a:xfrm>
              <a:off x="4119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6" name="Freeform 10"/>
            <p:cNvSpPr>
              <a:spLocks/>
            </p:cNvSpPr>
            <p:nvPr/>
          </p:nvSpPr>
          <p:spPr bwMode="auto">
            <a:xfrm>
              <a:off x="4271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7" name="Freeform 11"/>
            <p:cNvSpPr>
              <a:spLocks/>
            </p:cNvSpPr>
            <p:nvPr/>
          </p:nvSpPr>
          <p:spPr bwMode="auto">
            <a:xfrm>
              <a:off x="4424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8" name="Freeform 12"/>
            <p:cNvSpPr>
              <a:spLocks/>
            </p:cNvSpPr>
            <p:nvPr/>
          </p:nvSpPr>
          <p:spPr bwMode="auto">
            <a:xfrm>
              <a:off x="4576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49" name="Freeform 13"/>
            <p:cNvSpPr>
              <a:spLocks/>
            </p:cNvSpPr>
            <p:nvPr/>
          </p:nvSpPr>
          <p:spPr bwMode="auto">
            <a:xfrm>
              <a:off x="4729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0" name="Freeform 14"/>
            <p:cNvSpPr>
              <a:spLocks/>
            </p:cNvSpPr>
            <p:nvPr/>
          </p:nvSpPr>
          <p:spPr bwMode="auto">
            <a:xfrm>
              <a:off x="4881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1" name="Freeform 15"/>
            <p:cNvSpPr>
              <a:spLocks/>
            </p:cNvSpPr>
            <p:nvPr/>
          </p:nvSpPr>
          <p:spPr bwMode="auto">
            <a:xfrm>
              <a:off x="5033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2" name="Freeform 16"/>
            <p:cNvSpPr>
              <a:spLocks/>
            </p:cNvSpPr>
            <p:nvPr/>
          </p:nvSpPr>
          <p:spPr bwMode="auto">
            <a:xfrm>
              <a:off x="5186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3" name="Freeform 17"/>
            <p:cNvSpPr>
              <a:spLocks/>
            </p:cNvSpPr>
            <p:nvPr/>
          </p:nvSpPr>
          <p:spPr bwMode="auto">
            <a:xfrm>
              <a:off x="5338763" y="2006067"/>
              <a:ext cx="376239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4" name="Freeform 18"/>
            <p:cNvSpPr>
              <a:spLocks/>
            </p:cNvSpPr>
            <p:nvPr/>
          </p:nvSpPr>
          <p:spPr bwMode="auto">
            <a:xfrm>
              <a:off x="5491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5" name="Freeform 19"/>
            <p:cNvSpPr>
              <a:spLocks/>
            </p:cNvSpPr>
            <p:nvPr/>
          </p:nvSpPr>
          <p:spPr bwMode="auto">
            <a:xfrm>
              <a:off x="5643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6" name="Freeform 20"/>
            <p:cNvSpPr>
              <a:spLocks/>
            </p:cNvSpPr>
            <p:nvPr/>
          </p:nvSpPr>
          <p:spPr bwMode="auto">
            <a:xfrm>
              <a:off x="5795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7" name="Freeform 21"/>
            <p:cNvSpPr>
              <a:spLocks/>
            </p:cNvSpPr>
            <p:nvPr/>
          </p:nvSpPr>
          <p:spPr bwMode="auto">
            <a:xfrm>
              <a:off x="5948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8" name="Freeform 22"/>
            <p:cNvSpPr>
              <a:spLocks/>
            </p:cNvSpPr>
            <p:nvPr/>
          </p:nvSpPr>
          <p:spPr bwMode="auto">
            <a:xfrm>
              <a:off x="6100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59" name="Freeform 23"/>
            <p:cNvSpPr>
              <a:spLocks/>
            </p:cNvSpPr>
            <p:nvPr/>
          </p:nvSpPr>
          <p:spPr bwMode="auto">
            <a:xfrm>
              <a:off x="6253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1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2" name="Line 26"/>
            <p:cNvSpPr>
              <a:spLocks noChangeShapeType="1"/>
            </p:cNvSpPr>
            <p:nvPr/>
          </p:nvSpPr>
          <p:spPr bwMode="auto">
            <a:xfrm>
              <a:off x="6591300" y="3138487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4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5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68" name="Text Box 32"/>
            <p:cNvSpPr txBox="1">
              <a:spLocks noChangeArrowheads="1"/>
            </p:cNvSpPr>
            <p:nvPr/>
          </p:nvSpPr>
          <p:spPr bwMode="auto">
            <a:xfrm>
              <a:off x="3072891" y="3065895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347169" name="Text Box 33"/>
            <p:cNvSpPr txBox="1">
              <a:spLocks noChangeArrowheads="1"/>
            </p:cNvSpPr>
            <p:nvPr/>
          </p:nvSpPr>
          <p:spPr bwMode="auto">
            <a:xfrm>
              <a:off x="6859588" y="3198626"/>
              <a:ext cx="336549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4639" y="2451351"/>
            <a:ext cx="4293824" cy="94893"/>
            <a:chOff x="3033228" y="2630877"/>
            <a:chExt cx="4621959" cy="9"/>
          </a:xfrm>
        </p:grpSpPr>
        <p:sp>
          <p:nvSpPr>
            <p:cNvPr id="347170" name="Line 34"/>
            <p:cNvSpPr>
              <a:spLocks noChangeShapeType="1"/>
            </p:cNvSpPr>
            <p:nvPr/>
          </p:nvSpPr>
          <p:spPr bwMode="auto">
            <a:xfrm flipH="1">
              <a:off x="3033228" y="2630877"/>
              <a:ext cx="7318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7171" name="Line 35"/>
            <p:cNvSpPr>
              <a:spLocks noChangeShapeType="1"/>
            </p:cNvSpPr>
            <p:nvPr/>
          </p:nvSpPr>
          <p:spPr bwMode="auto">
            <a:xfrm>
              <a:off x="7121787" y="2630886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347172" name="Line 36"/>
          <p:cNvSpPr>
            <a:spLocks noChangeShapeType="1"/>
          </p:cNvSpPr>
          <p:nvPr/>
        </p:nvSpPr>
        <p:spPr bwMode="auto">
          <a:xfrm flipV="1">
            <a:off x="4338849" y="3212533"/>
            <a:ext cx="6390" cy="360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47173" name="Line 37"/>
          <p:cNvSpPr>
            <a:spLocks noChangeShapeType="1"/>
          </p:cNvSpPr>
          <p:nvPr/>
        </p:nvSpPr>
        <p:spPr bwMode="auto">
          <a:xfrm flipV="1">
            <a:off x="6730410" y="3206005"/>
            <a:ext cx="0" cy="36025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6" name="Group 5"/>
          <p:cNvGrpSpPr/>
          <p:nvPr/>
        </p:nvGrpSpPr>
        <p:grpSpPr>
          <a:xfrm>
            <a:off x="4155947" y="3588079"/>
            <a:ext cx="2890767" cy="900654"/>
            <a:chOff x="3808213" y="3567304"/>
            <a:chExt cx="2314417" cy="762000"/>
          </a:xfrm>
        </p:grpSpPr>
        <p:sp>
          <p:nvSpPr>
            <p:cNvPr id="347174" name="Text Box 38"/>
            <p:cNvSpPr txBox="1">
              <a:spLocks noChangeArrowheads="1"/>
            </p:cNvSpPr>
            <p:nvPr/>
          </p:nvSpPr>
          <p:spPr bwMode="auto">
            <a:xfrm>
              <a:off x="5738455" y="3682362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347175" name="Text Box 39"/>
            <p:cNvSpPr txBox="1">
              <a:spLocks noChangeArrowheads="1"/>
            </p:cNvSpPr>
            <p:nvPr/>
          </p:nvSpPr>
          <p:spPr bwMode="auto">
            <a:xfrm>
              <a:off x="3808213" y="3567304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839550" y="3342609"/>
            <a:ext cx="3578489" cy="836858"/>
            <a:chOff x="3125787" y="3624262"/>
            <a:chExt cx="4194550" cy="708025"/>
          </a:xfrm>
        </p:grpSpPr>
        <p:sp>
          <p:nvSpPr>
            <p:cNvPr id="347176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347177" name="Text Box 41"/>
            <p:cNvSpPr txBox="1">
              <a:spLocks noChangeArrowheads="1"/>
            </p:cNvSpPr>
            <p:nvPr/>
          </p:nvSpPr>
          <p:spPr bwMode="auto">
            <a:xfrm>
              <a:off x="6707187" y="3624262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613374" y="2406955"/>
            <a:ext cx="1525743" cy="549772"/>
            <a:chOff x="3988294" y="2297671"/>
            <a:chExt cx="1137098" cy="465136"/>
          </a:xfrm>
        </p:grpSpPr>
        <p:sp>
          <p:nvSpPr>
            <p:cNvPr id="347160" name="Line 24"/>
            <p:cNvSpPr>
              <a:spLocks noChangeShapeType="1"/>
            </p:cNvSpPr>
            <p:nvPr/>
          </p:nvSpPr>
          <p:spPr bwMode="auto">
            <a:xfrm flipH="1" flipV="1">
              <a:off x="5075298" y="2297671"/>
              <a:ext cx="50094" cy="4014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7178" name="Line 42"/>
            <p:cNvSpPr>
              <a:spLocks noChangeShapeType="1"/>
            </p:cNvSpPr>
            <p:nvPr/>
          </p:nvSpPr>
          <p:spPr bwMode="auto">
            <a:xfrm flipH="1" flipV="1">
              <a:off x="4541566" y="2328391"/>
              <a:ext cx="45313" cy="3706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7179" name="Line 43"/>
            <p:cNvSpPr>
              <a:spLocks noChangeShapeType="1"/>
            </p:cNvSpPr>
            <p:nvPr/>
          </p:nvSpPr>
          <p:spPr bwMode="auto">
            <a:xfrm flipH="1" flipV="1">
              <a:off x="3988294" y="2340049"/>
              <a:ext cx="68543" cy="42275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1688306" y="63510"/>
            <a:ext cx="79009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1. Xác định cực của nguồn điện trong hình vẽ sau: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38930" y="2285666"/>
            <a:ext cx="3267515" cy="769492"/>
            <a:chOff x="3155051" y="2286132"/>
            <a:chExt cx="3882053" cy="651030"/>
          </a:xfrm>
        </p:grpSpPr>
        <p:sp>
          <p:nvSpPr>
            <p:cNvPr id="45" name="Text Box 30"/>
            <p:cNvSpPr txBox="1">
              <a:spLocks noChangeArrowheads="1"/>
            </p:cNvSpPr>
            <p:nvPr/>
          </p:nvSpPr>
          <p:spPr bwMode="auto">
            <a:xfrm>
              <a:off x="6624812" y="2286132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3155051" y="235238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5124975" y="5102757"/>
            <a:ext cx="1169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1</a:t>
            </a:r>
            <a:endParaRPr lang="vi-VN" sz="2400" b="1" i="1" dirty="0"/>
          </a:p>
        </p:txBody>
      </p:sp>
      <p:pic>
        <p:nvPicPr>
          <p:cNvPr id="49" name="Picture 48" descr="nam tay phai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57972" y="1831138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365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1628133" y="70478"/>
            <a:ext cx="79009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1. Xác định cực của nguồn điện trong hình vẽ sau: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3710142" y="1743661"/>
            <a:ext cx="5818979" cy="1924831"/>
            <a:chOff x="3124201" y="1993901"/>
            <a:chExt cx="7319963" cy="2011361"/>
          </a:xfrm>
        </p:grpSpPr>
        <p:sp>
          <p:nvSpPr>
            <p:cNvPr id="53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4" name="Freeform 5"/>
            <p:cNvSpPr>
              <a:spLocks/>
            </p:cNvSpPr>
            <p:nvPr/>
          </p:nvSpPr>
          <p:spPr bwMode="auto">
            <a:xfrm>
              <a:off x="3509962" y="1993901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3662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3814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3967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4119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4271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4424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4576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4729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4881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5033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5186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5338762" y="2024063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5491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56435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57959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59483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61007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" name="Freeform 23"/>
            <p:cNvSpPr>
              <a:spLocks/>
            </p:cNvSpPr>
            <p:nvPr/>
          </p:nvSpPr>
          <p:spPr bwMode="auto">
            <a:xfrm>
              <a:off x="6253162" y="1995488"/>
              <a:ext cx="376238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" name="Line 25"/>
            <p:cNvSpPr>
              <a:spLocks noChangeShapeType="1"/>
            </p:cNvSpPr>
            <p:nvPr/>
          </p:nvSpPr>
          <p:spPr bwMode="auto">
            <a:xfrm>
              <a:off x="3586162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4" name="Line 26"/>
            <p:cNvSpPr>
              <a:spLocks noChangeShapeType="1"/>
            </p:cNvSpPr>
            <p:nvPr/>
          </p:nvSpPr>
          <p:spPr bwMode="auto">
            <a:xfrm>
              <a:off x="6591300" y="3138487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5" name="AutoShape 28"/>
            <p:cNvSpPr>
              <a:spLocks noChangeArrowheads="1"/>
            </p:cNvSpPr>
            <p:nvPr/>
          </p:nvSpPr>
          <p:spPr bwMode="auto">
            <a:xfrm rot="16200000">
              <a:off x="8234364" y="1947862"/>
              <a:ext cx="304800" cy="1371601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6" name="AutoShape 29"/>
            <p:cNvSpPr>
              <a:spLocks noChangeArrowheads="1"/>
            </p:cNvSpPr>
            <p:nvPr/>
          </p:nvSpPr>
          <p:spPr bwMode="auto">
            <a:xfrm rot="5400000">
              <a:off x="9605964" y="1947862"/>
              <a:ext cx="304800" cy="137160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7" name="Text Box 32"/>
            <p:cNvSpPr txBox="1">
              <a:spLocks noChangeArrowheads="1"/>
            </p:cNvSpPr>
            <p:nvPr/>
          </p:nvSpPr>
          <p:spPr bwMode="auto">
            <a:xfrm>
              <a:off x="3124201" y="3101181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78" name="Text Box 33"/>
            <p:cNvSpPr txBox="1">
              <a:spLocks noChangeArrowheads="1"/>
            </p:cNvSpPr>
            <p:nvPr/>
          </p:nvSpPr>
          <p:spPr bwMode="auto">
            <a:xfrm>
              <a:off x="6857998" y="3042733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3716608" y="2000313"/>
            <a:ext cx="3322471" cy="750672"/>
            <a:chOff x="3288893" y="2337417"/>
            <a:chExt cx="3926498" cy="603914"/>
          </a:xfrm>
        </p:grpSpPr>
        <p:sp>
          <p:nvSpPr>
            <p:cNvPr id="134" name="Text Box 30"/>
            <p:cNvSpPr txBox="1">
              <a:spLocks noChangeArrowheads="1"/>
            </p:cNvSpPr>
            <p:nvPr/>
          </p:nvSpPr>
          <p:spPr bwMode="auto">
            <a:xfrm>
              <a:off x="3288893" y="2356556"/>
              <a:ext cx="41229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35" name="Text Box 31"/>
            <p:cNvSpPr txBox="1">
              <a:spLocks noChangeArrowheads="1"/>
            </p:cNvSpPr>
            <p:nvPr/>
          </p:nvSpPr>
          <p:spPr bwMode="auto">
            <a:xfrm>
              <a:off x="6734169" y="2337417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 rot="10800000">
            <a:off x="3460276" y="2331023"/>
            <a:ext cx="3827454" cy="45719"/>
            <a:chOff x="3018409" y="2630863"/>
            <a:chExt cx="4606353" cy="20"/>
          </a:xfrm>
        </p:grpSpPr>
        <p:sp>
          <p:nvSpPr>
            <p:cNvPr id="137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8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9" name="Group 138"/>
          <p:cNvGrpSpPr/>
          <p:nvPr/>
        </p:nvGrpSpPr>
        <p:grpSpPr>
          <a:xfrm rot="10800000">
            <a:off x="4256084" y="2096328"/>
            <a:ext cx="1533623" cy="578170"/>
            <a:chOff x="3937596" y="2297671"/>
            <a:chExt cx="1136936" cy="465136"/>
          </a:xfrm>
        </p:grpSpPr>
        <p:sp>
          <p:nvSpPr>
            <p:cNvPr id="140" name="Line 24"/>
            <p:cNvSpPr>
              <a:spLocks noChangeShapeType="1"/>
            </p:cNvSpPr>
            <p:nvPr/>
          </p:nvSpPr>
          <p:spPr bwMode="auto">
            <a:xfrm flipH="1" flipV="1">
              <a:off x="5024438" y="2297671"/>
              <a:ext cx="50094" cy="4014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1" name="Line 42"/>
            <p:cNvSpPr>
              <a:spLocks noChangeShapeType="1"/>
            </p:cNvSpPr>
            <p:nvPr/>
          </p:nvSpPr>
          <p:spPr bwMode="auto">
            <a:xfrm flipH="1" flipV="1">
              <a:off x="4490815" y="2328391"/>
              <a:ext cx="45313" cy="3706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2" name="Line 43"/>
            <p:cNvSpPr>
              <a:spLocks noChangeShapeType="1"/>
            </p:cNvSpPr>
            <p:nvPr/>
          </p:nvSpPr>
          <p:spPr bwMode="auto">
            <a:xfrm flipH="1" flipV="1">
              <a:off x="3937596" y="2340049"/>
              <a:ext cx="68543" cy="42275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43" name="Line 36"/>
          <p:cNvSpPr>
            <a:spLocks noChangeShapeType="1"/>
          </p:cNvSpPr>
          <p:nvPr/>
        </p:nvSpPr>
        <p:spPr bwMode="auto">
          <a:xfrm flipV="1">
            <a:off x="6463088" y="3048497"/>
            <a:ext cx="6424" cy="37887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44" name="Line 37"/>
          <p:cNvSpPr>
            <a:spLocks noChangeShapeType="1"/>
          </p:cNvSpPr>
          <p:nvPr/>
        </p:nvSpPr>
        <p:spPr bwMode="auto">
          <a:xfrm flipV="1">
            <a:off x="4077618" y="3048499"/>
            <a:ext cx="0" cy="37886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45" name="Group 144"/>
          <p:cNvGrpSpPr/>
          <p:nvPr/>
        </p:nvGrpSpPr>
        <p:grpSpPr>
          <a:xfrm>
            <a:off x="3597483" y="3195378"/>
            <a:ext cx="3475293" cy="867790"/>
            <a:chOff x="3125787" y="3634152"/>
            <a:chExt cx="4052077" cy="698135"/>
          </a:xfrm>
        </p:grpSpPr>
        <p:sp>
          <p:nvSpPr>
            <p:cNvPr id="146" name="Text Box 40"/>
            <p:cNvSpPr txBox="1">
              <a:spLocks noChangeArrowheads="1"/>
            </p:cNvSpPr>
            <p:nvPr/>
          </p:nvSpPr>
          <p:spPr bwMode="auto">
            <a:xfrm>
              <a:off x="3125787" y="3690937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147" name="Text Box 41"/>
            <p:cNvSpPr txBox="1">
              <a:spLocks noChangeArrowheads="1"/>
            </p:cNvSpPr>
            <p:nvPr/>
          </p:nvSpPr>
          <p:spPr bwMode="auto">
            <a:xfrm>
              <a:off x="6564713" y="3634152"/>
              <a:ext cx="613151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899375" y="3419610"/>
            <a:ext cx="2876866" cy="947175"/>
            <a:chOff x="3959255" y="3018887"/>
            <a:chExt cx="2291125" cy="762000"/>
          </a:xfrm>
        </p:grpSpPr>
        <p:sp>
          <p:nvSpPr>
            <p:cNvPr id="149" name="Text Box 38"/>
            <p:cNvSpPr txBox="1">
              <a:spLocks noChangeArrowheads="1"/>
            </p:cNvSpPr>
            <p:nvPr/>
          </p:nvSpPr>
          <p:spPr bwMode="auto">
            <a:xfrm>
              <a:off x="3959255" y="3164354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150" name="Text Box 39"/>
            <p:cNvSpPr txBox="1">
              <a:spLocks noChangeArrowheads="1"/>
            </p:cNvSpPr>
            <p:nvPr/>
          </p:nvSpPr>
          <p:spPr bwMode="auto">
            <a:xfrm>
              <a:off x="5880493" y="3018887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4576128" y="4626072"/>
            <a:ext cx="1175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2</a:t>
            </a:r>
            <a:endParaRPr lang="vi-VN" sz="2400" b="1" i="1" dirty="0"/>
          </a:p>
        </p:txBody>
      </p:sp>
      <p:pic>
        <p:nvPicPr>
          <p:cNvPr id="49" name="Picture 48" descr="nam tay phai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4873">
            <a:off x="1257972" y="1831138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406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1688306" y="63510"/>
            <a:ext cx="79009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1. Xác định cực của nguồn điện trong hình vẽ sau: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3960305" y="1815378"/>
            <a:ext cx="6712379" cy="2385339"/>
            <a:chOff x="3098734" y="1974637"/>
            <a:chExt cx="7345428" cy="2030625"/>
          </a:xfrm>
        </p:grpSpPr>
        <p:sp>
          <p:nvSpPr>
            <p:cNvPr id="80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" name="Freeform 7"/>
            <p:cNvSpPr>
              <a:spLocks/>
            </p:cNvSpPr>
            <p:nvPr/>
          </p:nvSpPr>
          <p:spPr bwMode="auto">
            <a:xfrm flipH="1">
              <a:off x="3613868" y="1995488"/>
              <a:ext cx="39057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5" name="Freeform 9"/>
            <p:cNvSpPr>
              <a:spLocks/>
            </p:cNvSpPr>
            <p:nvPr/>
          </p:nvSpPr>
          <p:spPr bwMode="auto">
            <a:xfrm flipH="1">
              <a:off x="3861589" y="1995488"/>
              <a:ext cx="40560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8" name="Freeform 12"/>
            <p:cNvSpPr>
              <a:spLocks/>
            </p:cNvSpPr>
            <p:nvPr/>
          </p:nvSpPr>
          <p:spPr bwMode="auto">
            <a:xfrm flipH="1">
              <a:off x="4124325" y="1974637"/>
              <a:ext cx="428627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9" name="Freeform 13"/>
            <p:cNvSpPr>
              <a:spLocks/>
            </p:cNvSpPr>
            <p:nvPr/>
          </p:nvSpPr>
          <p:spPr bwMode="auto">
            <a:xfrm flipH="1">
              <a:off x="4379115" y="1995488"/>
              <a:ext cx="35004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auto">
            <a:xfrm flipH="1">
              <a:off x="4617243" y="1974637"/>
              <a:ext cx="321143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1" name="Freeform 15"/>
            <p:cNvSpPr>
              <a:spLocks/>
            </p:cNvSpPr>
            <p:nvPr/>
          </p:nvSpPr>
          <p:spPr bwMode="auto">
            <a:xfrm flipH="1">
              <a:off x="4853960" y="1974637"/>
              <a:ext cx="2502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" name="Freeform 16"/>
            <p:cNvSpPr>
              <a:spLocks/>
            </p:cNvSpPr>
            <p:nvPr/>
          </p:nvSpPr>
          <p:spPr bwMode="auto">
            <a:xfrm flipH="1">
              <a:off x="5062554" y="1974637"/>
              <a:ext cx="28811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4" name="Freeform 18"/>
            <p:cNvSpPr>
              <a:spLocks/>
            </p:cNvSpPr>
            <p:nvPr/>
          </p:nvSpPr>
          <p:spPr bwMode="auto">
            <a:xfrm flipH="1">
              <a:off x="5276631" y="1992633"/>
              <a:ext cx="27785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5" name="Freeform 19"/>
            <p:cNvSpPr>
              <a:spLocks/>
            </p:cNvSpPr>
            <p:nvPr/>
          </p:nvSpPr>
          <p:spPr bwMode="auto">
            <a:xfrm flipH="1">
              <a:off x="5461890" y="1995488"/>
              <a:ext cx="3293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6" name="Freeform 20"/>
            <p:cNvSpPr>
              <a:spLocks/>
            </p:cNvSpPr>
            <p:nvPr/>
          </p:nvSpPr>
          <p:spPr bwMode="auto">
            <a:xfrm flipH="1">
              <a:off x="5676897" y="1995488"/>
              <a:ext cx="33407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7" name="Freeform 21"/>
            <p:cNvSpPr>
              <a:spLocks/>
            </p:cNvSpPr>
            <p:nvPr/>
          </p:nvSpPr>
          <p:spPr bwMode="auto">
            <a:xfrm flipH="1">
              <a:off x="5911080" y="1996239"/>
              <a:ext cx="296135" cy="1238873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8" name="Freeform 22"/>
            <p:cNvSpPr>
              <a:spLocks/>
            </p:cNvSpPr>
            <p:nvPr/>
          </p:nvSpPr>
          <p:spPr bwMode="auto">
            <a:xfrm flipH="1">
              <a:off x="6072185" y="1995488"/>
              <a:ext cx="381000" cy="1239624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9" name="Freeform 23"/>
            <p:cNvSpPr>
              <a:spLocks/>
            </p:cNvSpPr>
            <p:nvPr/>
          </p:nvSpPr>
          <p:spPr bwMode="auto">
            <a:xfrm flipH="1">
              <a:off x="6288878" y="1993901"/>
              <a:ext cx="363634" cy="1241211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0" name="Line 25"/>
            <p:cNvSpPr>
              <a:spLocks noChangeShapeType="1"/>
            </p:cNvSpPr>
            <p:nvPr/>
          </p:nvSpPr>
          <p:spPr bwMode="auto">
            <a:xfrm>
              <a:off x="3674453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1" name="Line 26"/>
            <p:cNvSpPr>
              <a:spLocks noChangeShapeType="1"/>
            </p:cNvSpPr>
            <p:nvPr/>
          </p:nvSpPr>
          <p:spPr bwMode="auto">
            <a:xfrm>
              <a:off x="6591300" y="3120491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" name="Text Box 32"/>
            <p:cNvSpPr txBox="1">
              <a:spLocks noChangeArrowheads="1"/>
            </p:cNvSpPr>
            <p:nvPr/>
          </p:nvSpPr>
          <p:spPr bwMode="auto">
            <a:xfrm>
              <a:off x="3098734" y="3108055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105" name="Text Box 33"/>
            <p:cNvSpPr txBox="1">
              <a:spLocks noChangeArrowheads="1"/>
            </p:cNvSpPr>
            <p:nvPr/>
          </p:nvSpPr>
          <p:spPr bwMode="auto">
            <a:xfrm>
              <a:off x="6800525" y="3157073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658531" y="2523641"/>
            <a:ext cx="4444193" cy="77722"/>
            <a:chOff x="2971915" y="2630829"/>
            <a:chExt cx="4652847" cy="34"/>
          </a:xfrm>
        </p:grpSpPr>
        <p:sp>
          <p:nvSpPr>
            <p:cNvPr id="173" name="Line 34"/>
            <p:cNvSpPr>
              <a:spLocks noChangeShapeType="1"/>
            </p:cNvSpPr>
            <p:nvPr/>
          </p:nvSpPr>
          <p:spPr bwMode="auto">
            <a:xfrm flipH="1">
              <a:off x="2971915" y="2630829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4045415" y="2222569"/>
            <a:ext cx="3616867" cy="924216"/>
            <a:chOff x="3210348" y="2156496"/>
            <a:chExt cx="3718394" cy="605732"/>
          </a:xfrm>
        </p:grpSpPr>
        <p:sp>
          <p:nvSpPr>
            <p:cNvPr id="176" name="Text Box 30"/>
            <p:cNvSpPr txBox="1">
              <a:spLocks noChangeArrowheads="1"/>
            </p:cNvSpPr>
            <p:nvPr/>
          </p:nvSpPr>
          <p:spPr bwMode="auto">
            <a:xfrm>
              <a:off x="6516450" y="2177453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177" name="Text Box 31"/>
            <p:cNvSpPr txBox="1">
              <a:spLocks noChangeArrowheads="1"/>
            </p:cNvSpPr>
            <p:nvPr/>
          </p:nvSpPr>
          <p:spPr bwMode="auto">
            <a:xfrm>
              <a:off x="3210348" y="2156496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787030" y="2215127"/>
            <a:ext cx="1886724" cy="641788"/>
            <a:chOff x="3942572" y="2328390"/>
            <a:chExt cx="1216758" cy="420629"/>
          </a:xfrm>
        </p:grpSpPr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flipV="1">
              <a:off x="5135005" y="2343532"/>
              <a:ext cx="24325" cy="35554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0" name="Line 42"/>
            <p:cNvSpPr>
              <a:spLocks noChangeShapeType="1"/>
            </p:cNvSpPr>
            <p:nvPr/>
          </p:nvSpPr>
          <p:spPr bwMode="auto">
            <a:xfrm flipV="1">
              <a:off x="4500478" y="2328390"/>
              <a:ext cx="33563" cy="42062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1" name="Line 43"/>
            <p:cNvSpPr>
              <a:spLocks noChangeShapeType="1"/>
            </p:cNvSpPr>
            <p:nvPr/>
          </p:nvSpPr>
          <p:spPr bwMode="auto">
            <a:xfrm flipV="1">
              <a:off x="3942572" y="2328390"/>
              <a:ext cx="53107" cy="42062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6" name="Line 37"/>
          <p:cNvSpPr>
            <a:spLocks noChangeShapeType="1"/>
          </p:cNvSpPr>
          <p:nvPr/>
        </p:nvSpPr>
        <p:spPr bwMode="auto">
          <a:xfrm flipV="1">
            <a:off x="4486407" y="3431125"/>
            <a:ext cx="0" cy="4650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7" name="Line 36"/>
          <p:cNvSpPr>
            <a:spLocks noChangeShapeType="1"/>
          </p:cNvSpPr>
          <p:nvPr/>
        </p:nvSpPr>
        <p:spPr bwMode="auto">
          <a:xfrm flipV="1">
            <a:off x="7162702" y="3402606"/>
            <a:ext cx="7384" cy="46505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88" name="Group 187"/>
          <p:cNvGrpSpPr/>
          <p:nvPr/>
        </p:nvGrpSpPr>
        <p:grpSpPr>
          <a:xfrm>
            <a:off x="4239445" y="3896182"/>
            <a:ext cx="3235314" cy="1162648"/>
            <a:chOff x="3977658" y="3115280"/>
            <a:chExt cx="2241424" cy="762000"/>
          </a:xfrm>
        </p:grpSpPr>
        <p:sp>
          <p:nvSpPr>
            <p:cNvPr id="189" name="Text Box 38"/>
            <p:cNvSpPr txBox="1">
              <a:spLocks noChangeArrowheads="1"/>
            </p:cNvSpPr>
            <p:nvPr/>
          </p:nvSpPr>
          <p:spPr bwMode="auto">
            <a:xfrm>
              <a:off x="3977658" y="3279019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190" name="Text Box 39"/>
            <p:cNvSpPr txBox="1">
              <a:spLocks noChangeArrowheads="1"/>
            </p:cNvSpPr>
            <p:nvPr/>
          </p:nvSpPr>
          <p:spPr bwMode="auto">
            <a:xfrm>
              <a:off x="5849195" y="3115280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3992808" y="3747650"/>
            <a:ext cx="3784205" cy="1061250"/>
            <a:chOff x="3178955" y="3958208"/>
            <a:chExt cx="3838305" cy="695544"/>
          </a:xfrm>
        </p:grpSpPr>
        <p:sp>
          <p:nvSpPr>
            <p:cNvPr id="192" name="Text Box 40"/>
            <p:cNvSpPr txBox="1">
              <a:spLocks noChangeArrowheads="1"/>
            </p:cNvSpPr>
            <p:nvPr/>
          </p:nvSpPr>
          <p:spPr bwMode="auto">
            <a:xfrm>
              <a:off x="3178955" y="4012402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193" name="Text Box 41"/>
            <p:cNvSpPr txBox="1">
              <a:spLocks noChangeArrowheads="1"/>
            </p:cNvSpPr>
            <p:nvPr/>
          </p:nvSpPr>
          <p:spPr bwMode="auto">
            <a:xfrm>
              <a:off x="6404110" y="3958208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5094574" y="5149003"/>
            <a:ext cx="1351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Hình 3</a:t>
            </a:r>
            <a:endParaRPr lang="vi-VN" sz="2400" dirty="0"/>
          </a:p>
        </p:txBody>
      </p:sp>
      <p:pic>
        <p:nvPicPr>
          <p:cNvPr id="43" name="Picture 42" descr="nam tay phai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57972" y="1831138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951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1688306" y="63510"/>
            <a:ext cx="79009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1. Xác định cực của nguồn điện trong hình vẽ sau: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3821163" y="1675500"/>
            <a:ext cx="6578431" cy="2429434"/>
            <a:chOff x="3002142" y="1974637"/>
            <a:chExt cx="7442020" cy="2030625"/>
          </a:xfrm>
        </p:grpSpPr>
        <p:sp>
          <p:nvSpPr>
            <p:cNvPr id="152" name="AutoShape 4"/>
            <p:cNvSpPr>
              <a:spLocks noChangeArrowheads="1"/>
            </p:cNvSpPr>
            <p:nvPr/>
          </p:nvSpPr>
          <p:spPr bwMode="auto">
            <a:xfrm rot="27000000">
              <a:off x="4726781" y="578644"/>
              <a:ext cx="995362" cy="4038600"/>
            </a:xfrm>
            <a:prstGeom prst="can">
              <a:avLst>
                <a:gd name="adj" fmla="val 44012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3" name="Freeform 7"/>
            <p:cNvSpPr>
              <a:spLocks/>
            </p:cNvSpPr>
            <p:nvPr/>
          </p:nvSpPr>
          <p:spPr bwMode="auto">
            <a:xfrm flipH="1">
              <a:off x="3613868" y="1995488"/>
              <a:ext cx="39057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" name="Freeform 9"/>
            <p:cNvSpPr>
              <a:spLocks/>
            </p:cNvSpPr>
            <p:nvPr/>
          </p:nvSpPr>
          <p:spPr bwMode="auto">
            <a:xfrm flipH="1">
              <a:off x="3861589" y="1995488"/>
              <a:ext cx="40560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" name="Freeform 12"/>
            <p:cNvSpPr>
              <a:spLocks/>
            </p:cNvSpPr>
            <p:nvPr/>
          </p:nvSpPr>
          <p:spPr bwMode="auto">
            <a:xfrm flipH="1">
              <a:off x="4124325" y="1974637"/>
              <a:ext cx="428627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6" name="Freeform 13"/>
            <p:cNvSpPr>
              <a:spLocks/>
            </p:cNvSpPr>
            <p:nvPr/>
          </p:nvSpPr>
          <p:spPr bwMode="auto">
            <a:xfrm flipH="1">
              <a:off x="4379115" y="1995488"/>
              <a:ext cx="35004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7" name="Freeform 14"/>
            <p:cNvSpPr>
              <a:spLocks/>
            </p:cNvSpPr>
            <p:nvPr/>
          </p:nvSpPr>
          <p:spPr bwMode="auto">
            <a:xfrm flipH="1">
              <a:off x="4617243" y="1974637"/>
              <a:ext cx="321143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8" name="Freeform 15"/>
            <p:cNvSpPr>
              <a:spLocks/>
            </p:cNvSpPr>
            <p:nvPr/>
          </p:nvSpPr>
          <p:spPr bwMode="auto">
            <a:xfrm flipH="1">
              <a:off x="4853960" y="1974637"/>
              <a:ext cx="2502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9" name="Freeform 16"/>
            <p:cNvSpPr>
              <a:spLocks/>
            </p:cNvSpPr>
            <p:nvPr/>
          </p:nvSpPr>
          <p:spPr bwMode="auto">
            <a:xfrm flipH="1">
              <a:off x="5062554" y="1974637"/>
              <a:ext cx="288116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0" name="Freeform 18"/>
            <p:cNvSpPr>
              <a:spLocks/>
            </p:cNvSpPr>
            <p:nvPr/>
          </p:nvSpPr>
          <p:spPr bwMode="auto">
            <a:xfrm flipH="1">
              <a:off x="5276631" y="1992633"/>
              <a:ext cx="277850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1" name="Freeform 19"/>
            <p:cNvSpPr>
              <a:spLocks/>
            </p:cNvSpPr>
            <p:nvPr/>
          </p:nvSpPr>
          <p:spPr bwMode="auto">
            <a:xfrm flipH="1">
              <a:off x="5461890" y="1995488"/>
              <a:ext cx="32930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2" name="Freeform 20"/>
            <p:cNvSpPr>
              <a:spLocks/>
            </p:cNvSpPr>
            <p:nvPr/>
          </p:nvSpPr>
          <p:spPr bwMode="auto">
            <a:xfrm flipH="1">
              <a:off x="5676897" y="1995488"/>
              <a:ext cx="334075" cy="1260475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" name="Freeform 21"/>
            <p:cNvSpPr>
              <a:spLocks/>
            </p:cNvSpPr>
            <p:nvPr/>
          </p:nvSpPr>
          <p:spPr bwMode="auto">
            <a:xfrm flipH="1">
              <a:off x="5911080" y="1996239"/>
              <a:ext cx="296135" cy="1238873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4" name="Freeform 22"/>
            <p:cNvSpPr>
              <a:spLocks/>
            </p:cNvSpPr>
            <p:nvPr/>
          </p:nvSpPr>
          <p:spPr bwMode="auto">
            <a:xfrm flipH="1">
              <a:off x="6072185" y="1995488"/>
              <a:ext cx="381000" cy="1239624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5" name="Freeform 23"/>
            <p:cNvSpPr>
              <a:spLocks/>
            </p:cNvSpPr>
            <p:nvPr/>
          </p:nvSpPr>
          <p:spPr bwMode="auto">
            <a:xfrm flipH="1">
              <a:off x="6288878" y="1993901"/>
              <a:ext cx="363634" cy="1241211"/>
            </a:xfrm>
            <a:custGeom>
              <a:avLst/>
              <a:gdLst>
                <a:gd name="T0" fmla="*/ 0 w 237"/>
                <a:gd name="T1" fmla="*/ 67 h 794"/>
                <a:gd name="T2" fmla="*/ 36 w 237"/>
                <a:gd name="T3" fmla="*/ 40 h 794"/>
                <a:gd name="T4" fmla="*/ 82 w 237"/>
                <a:gd name="T5" fmla="*/ 108 h 794"/>
                <a:gd name="T6" fmla="*/ 171 w 237"/>
                <a:gd name="T7" fmla="*/ 693 h 794"/>
                <a:gd name="T8" fmla="*/ 237 w 237"/>
                <a:gd name="T9" fmla="*/ 71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794">
                  <a:moveTo>
                    <a:pt x="0" y="67"/>
                  </a:moveTo>
                  <a:cubicBezTo>
                    <a:pt x="6" y="61"/>
                    <a:pt x="22" y="33"/>
                    <a:pt x="36" y="40"/>
                  </a:cubicBezTo>
                  <a:cubicBezTo>
                    <a:pt x="50" y="47"/>
                    <a:pt x="60" y="0"/>
                    <a:pt x="82" y="108"/>
                  </a:cubicBezTo>
                  <a:cubicBezTo>
                    <a:pt x="104" y="217"/>
                    <a:pt x="145" y="592"/>
                    <a:pt x="171" y="693"/>
                  </a:cubicBezTo>
                  <a:cubicBezTo>
                    <a:pt x="197" y="794"/>
                    <a:pt x="223" y="711"/>
                    <a:pt x="237" y="71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6" name="Line 25"/>
            <p:cNvSpPr>
              <a:spLocks noChangeShapeType="1"/>
            </p:cNvSpPr>
            <p:nvPr/>
          </p:nvSpPr>
          <p:spPr bwMode="auto">
            <a:xfrm>
              <a:off x="3662223" y="3090862"/>
              <a:ext cx="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7" name="Line 26"/>
            <p:cNvSpPr>
              <a:spLocks noChangeShapeType="1"/>
            </p:cNvSpPr>
            <p:nvPr/>
          </p:nvSpPr>
          <p:spPr bwMode="auto">
            <a:xfrm>
              <a:off x="6591300" y="3093530"/>
              <a:ext cx="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8" name="AutoShape 28"/>
            <p:cNvSpPr>
              <a:spLocks noChangeArrowheads="1"/>
            </p:cNvSpPr>
            <p:nvPr/>
          </p:nvSpPr>
          <p:spPr bwMode="auto">
            <a:xfrm rot="-5400000">
              <a:off x="82343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9" name="AutoShape 29"/>
            <p:cNvSpPr>
              <a:spLocks noChangeArrowheads="1"/>
            </p:cNvSpPr>
            <p:nvPr/>
          </p:nvSpPr>
          <p:spPr bwMode="auto">
            <a:xfrm rot="5400000">
              <a:off x="9605962" y="1947862"/>
              <a:ext cx="304800" cy="1371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0" name="Text Box 32"/>
            <p:cNvSpPr txBox="1">
              <a:spLocks noChangeArrowheads="1"/>
            </p:cNvSpPr>
            <p:nvPr/>
          </p:nvSpPr>
          <p:spPr bwMode="auto">
            <a:xfrm>
              <a:off x="3002142" y="3144728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171" name="Text Box 33"/>
            <p:cNvSpPr txBox="1">
              <a:spLocks noChangeArrowheads="1"/>
            </p:cNvSpPr>
            <p:nvPr/>
          </p:nvSpPr>
          <p:spPr bwMode="auto">
            <a:xfrm>
              <a:off x="6821011" y="3212372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b="1" dirty="0">
                  <a:latin typeface=".VnTime" panose="020B7200000000000000" pitchFamily="34" charset="0"/>
                </a:rPr>
                <a:t>B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 rot="10800000">
            <a:off x="3641811" y="2414699"/>
            <a:ext cx="4256019" cy="45719"/>
            <a:chOff x="3018409" y="2630863"/>
            <a:chExt cx="4606353" cy="20"/>
          </a:xfrm>
        </p:grpSpPr>
        <p:sp>
          <p:nvSpPr>
            <p:cNvPr id="195" name="Line 34"/>
            <p:cNvSpPr>
              <a:spLocks noChangeShapeType="1"/>
            </p:cNvSpPr>
            <p:nvPr/>
          </p:nvSpPr>
          <p:spPr bwMode="auto">
            <a:xfrm flipH="1">
              <a:off x="3018409" y="2630883"/>
              <a:ext cx="549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6" name="Line 35"/>
            <p:cNvSpPr>
              <a:spLocks noChangeShapeType="1"/>
            </p:cNvSpPr>
            <p:nvPr/>
          </p:nvSpPr>
          <p:spPr bwMode="auto">
            <a:xfrm>
              <a:off x="7091362" y="26308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97" name="Group 196"/>
          <p:cNvGrpSpPr/>
          <p:nvPr/>
        </p:nvGrpSpPr>
        <p:grpSpPr>
          <a:xfrm rot="10800000">
            <a:off x="4715647" y="2076183"/>
            <a:ext cx="1663260" cy="627415"/>
            <a:chOff x="3999270" y="2328389"/>
            <a:chExt cx="1108878" cy="415391"/>
          </a:xfrm>
        </p:grpSpPr>
        <p:sp>
          <p:nvSpPr>
            <p:cNvPr id="198" name="Line 24"/>
            <p:cNvSpPr>
              <a:spLocks noChangeShapeType="1"/>
            </p:cNvSpPr>
            <p:nvPr/>
          </p:nvSpPr>
          <p:spPr bwMode="auto">
            <a:xfrm flipV="1">
              <a:off x="5046822" y="2328390"/>
              <a:ext cx="61326" cy="37069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9" name="Line 42"/>
            <p:cNvSpPr>
              <a:spLocks noChangeShapeType="1"/>
            </p:cNvSpPr>
            <p:nvPr/>
          </p:nvSpPr>
          <p:spPr bwMode="auto">
            <a:xfrm flipV="1">
              <a:off x="4523897" y="2328389"/>
              <a:ext cx="28390" cy="37069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0" name="Line 43"/>
            <p:cNvSpPr>
              <a:spLocks noChangeShapeType="1"/>
            </p:cNvSpPr>
            <p:nvPr/>
          </p:nvSpPr>
          <p:spPr bwMode="auto">
            <a:xfrm flipV="1">
              <a:off x="3999270" y="2363260"/>
              <a:ext cx="61662" cy="38052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3923572" y="2107914"/>
            <a:ext cx="3623459" cy="949943"/>
            <a:chOff x="3288759" y="2136584"/>
            <a:chExt cx="3851004" cy="611293"/>
          </a:xfrm>
        </p:grpSpPr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3288759" y="2163102"/>
              <a:ext cx="41229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203" name="Text Box 31"/>
            <p:cNvSpPr txBox="1">
              <a:spLocks noChangeArrowheads="1"/>
            </p:cNvSpPr>
            <p:nvPr/>
          </p:nvSpPr>
          <p:spPr bwMode="auto">
            <a:xfrm>
              <a:off x="6658541" y="2136584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204" name="Line 37"/>
          <p:cNvSpPr>
            <a:spLocks noChangeShapeType="1"/>
          </p:cNvSpPr>
          <p:nvPr/>
        </p:nvSpPr>
        <p:spPr bwMode="auto">
          <a:xfrm flipV="1">
            <a:off x="6993827" y="3368271"/>
            <a:ext cx="0" cy="47365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5" name="Line 36"/>
          <p:cNvSpPr>
            <a:spLocks noChangeShapeType="1"/>
          </p:cNvSpPr>
          <p:nvPr/>
        </p:nvSpPr>
        <p:spPr bwMode="auto">
          <a:xfrm flipV="1">
            <a:off x="4412197" y="3358482"/>
            <a:ext cx="7143" cy="4736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06" name="Group 205"/>
          <p:cNvGrpSpPr/>
          <p:nvPr/>
        </p:nvGrpSpPr>
        <p:grpSpPr>
          <a:xfrm>
            <a:off x="3855343" y="3734733"/>
            <a:ext cx="3723239" cy="1005853"/>
            <a:chOff x="3198658" y="3926759"/>
            <a:chExt cx="3904033" cy="647272"/>
          </a:xfrm>
        </p:grpSpPr>
        <p:sp>
          <p:nvSpPr>
            <p:cNvPr id="207" name="Text Box 40"/>
            <p:cNvSpPr txBox="1">
              <a:spLocks noChangeArrowheads="1"/>
            </p:cNvSpPr>
            <p:nvPr/>
          </p:nvSpPr>
          <p:spPr bwMode="auto">
            <a:xfrm>
              <a:off x="3198658" y="3932681"/>
              <a:ext cx="387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  <p:sp>
          <p:nvSpPr>
            <p:cNvPr id="208" name="Text Box 41"/>
            <p:cNvSpPr txBox="1">
              <a:spLocks noChangeArrowheads="1"/>
            </p:cNvSpPr>
            <p:nvPr/>
          </p:nvSpPr>
          <p:spPr bwMode="auto">
            <a:xfrm>
              <a:off x="6489541" y="3926759"/>
              <a:ext cx="613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600" dirty="0">
                  <a:latin typeface=".VnTime" panose="020B7200000000000000" pitchFamily="34" charset="0"/>
                </a:rPr>
                <a:t>?</a:t>
              </a: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4174673" y="3880317"/>
            <a:ext cx="3158047" cy="1184140"/>
            <a:chOff x="4251273" y="3056608"/>
            <a:chExt cx="2261800" cy="762000"/>
          </a:xfrm>
        </p:grpSpPr>
        <p:sp>
          <p:nvSpPr>
            <p:cNvPr id="210" name="Text Box 38"/>
            <p:cNvSpPr txBox="1">
              <a:spLocks noChangeArrowheads="1"/>
            </p:cNvSpPr>
            <p:nvPr/>
          </p:nvSpPr>
          <p:spPr bwMode="auto">
            <a:xfrm>
              <a:off x="6128898" y="3150785"/>
              <a:ext cx="38417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800" dirty="0">
                  <a:solidFill>
                    <a:srgbClr val="FF0000"/>
                  </a:solidFill>
                  <a:latin typeface=".VnTime" panose="020B7200000000000000" pitchFamily="34" charset="0"/>
                </a:rPr>
                <a:t>+</a:t>
              </a:r>
            </a:p>
          </p:txBody>
        </p:sp>
        <p:sp>
          <p:nvSpPr>
            <p:cNvPr id="211" name="Text Box 39"/>
            <p:cNvSpPr txBox="1">
              <a:spLocks noChangeArrowheads="1"/>
            </p:cNvSpPr>
            <p:nvPr/>
          </p:nvSpPr>
          <p:spPr bwMode="auto">
            <a:xfrm>
              <a:off x="4251273" y="3056608"/>
              <a:ext cx="369887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4400" dirty="0">
                  <a:latin typeface=".VnTime" panose="020B7200000000000000" pitchFamily="34" charset="0"/>
                </a:rPr>
                <a:t>-</a:t>
              </a: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4794911" y="4996336"/>
            <a:ext cx="130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4</a:t>
            </a:r>
            <a:endParaRPr lang="vi-VN" sz="2400" b="1" i="1" dirty="0"/>
          </a:p>
        </p:txBody>
      </p:sp>
      <p:pic>
        <p:nvPicPr>
          <p:cNvPr id="43" name="Picture 42" descr="nam tay phai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3812">
            <a:off x="1257972" y="1831138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394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1032" y="42691"/>
            <a:ext cx="94517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2. Hãy xác định từ cực của kim nam châm trong các hình sau?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pic>
        <p:nvPicPr>
          <p:cNvPr id="319511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2438688">
            <a:off x="4367503" y="1474635"/>
            <a:ext cx="3060212" cy="304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416940" y="3592676"/>
            <a:ext cx="3116623" cy="695739"/>
            <a:chOff x="3929409" y="370766"/>
            <a:chExt cx="1793546" cy="711803"/>
          </a:xfrm>
        </p:grpSpPr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3929409" y="559349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34" name="Text Box 45"/>
            <p:cNvSpPr txBox="1">
              <a:spLocks noChangeArrowheads="1"/>
            </p:cNvSpPr>
            <p:nvPr/>
          </p:nvSpPr>
          <p:spPr bwMode="auto">
            <a:xfrm>
              <a:off x="5113355" y="370766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5285954" y="4702714"/>
            <a:ext cx="2200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1</a:t>
            </a:r>
            <a:endParaRPr lang="vi-VN" sz="2400" b="1" i="1" dirty="0"/>
          </a:p>
        </p:txBody>
      </p:sp>
      <p:sp>
        <p:nvSpPr>
          <p:cNvPr id="49" name="AutoShape 28"/>
          <p:cNvSpPr>
            <a:spLocks noChangeArrowheads="1"/>
          </p:cNvSpPr>
          <p:nvPr/>
        </p:nvSpPr>
        <p:spPr bwMode="auto">
          <a:xfrm rot="16200000">
            <a:off x="8437574" y="2490842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5400000">
            <a:off x="9245893" y="2490842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8" name="Group 17"/>
          <p:cNvGrpSpPr/>
          <p:nvPr/>
        </p:nvGrpSpPr>
        <p:grpSpPr>
          <a:xfrm>
            <a:off x="2918075" y="2903252"/>
            <a:ext cx="5536302" cy="98958"/>
            <a:chOff x="114300" y="1648691"/>
            <a:chExt cx="3437607" cy="98958"/>
          </a:xfrm>
        </p:grpSpPr>
        <p:grpSp>
          <p:nvGrpSpPr>
            <p:cNvPr id="13" name="Group 12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979560" y="2629984"/>
            <a:ext cx="1939381" cy="221896"/>
            <a:chOff x="1135540" y="1507170"/>
            <a:chExt cx="1362383" cy="153566"/>
          </a:xfrm>
        </p:grpSpPr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 rot="13499720" flipH="1" flipV="1">
              <a:off x="1135540" y="1562300"/>
              <a:ext cx="143448" cy="9843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30"/>
            <p:cNvSpPr>
              <a:spLocks noChangeShapeType="1"/>
            </p:cNvSpPr>
            <p:nvPr/>
          </p:nvSpPr>
          <p:spPr bwMode="auto">
            <a:xfrm rot="13499720" flipH="1" flipV="1">
              <a:off x="1444349" y="1543451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" name="Line 30"/>
            <p:cNvSpPr>
              <a:spLocks noChangeShapeType="1"/>
            </p:cNvSpPr>
            <p:nvPr/>
          </p:nvSpPr>
          <p:spPr bwMode="auto">
            <a:xfrm rot="13499720" flipH="1" flipV="1">
              <a:off x="1284051" y="1538338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" name="Line 30"/>
            <p:cNvSpPr>
              <a:spLocks noChangeShapeType="1"/>
            </p:cNvSpPr>
            <p:nvPr/>
          </p:nvSpPr>
          <p:spPr bwMode="auto">
            <a:xfrm rot="13499720" flipH="1" flipV="1">
              <a:off x="2061417" y="1507170"/>
              <a:ext cx="144950" cy="121831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" name="Line 30"/>
            <p:cNvSpPr>
              <a:spLocks noChangeShapeType="1"/>
            </p:cNvSpPr>
            <p:nvPr/>
          </p:nvSpPr>
          <p:spPr bwMode="auto">
            <a:xfrm rot="13499720" flipH="1" flipV="1">
              <a:off x="2328141" y="1528349"/>
              <a:ext cx="169782" cy="91537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331460" y="2594517"/>
            <a:ext cx="2960831" cy="596788"/>
            <a:chOff x="3089209" y="1903111"/>
            <a:chExt cx="4719987" cy="596788"/>
          </a:xfrm>
        </p:grpSpPr>
        <p:sp>
          <p:nvSpPr>
            <p:cNvPr id="74" name="Text Box 30"/>
            <p:cNvSpPr txBox="1">
              <a:spLocks noChangeArrowheads="1"/>
            </p:cNvSpPr>
            <p:nvPr/>
          </p:nvSpPr>
          <p:spPr bwMode="auto">
            <a:xfrm>
              <a:off x="3089209" y="1903111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75" name="Text Box 31"/>
            <p:cNvSpPr txBox="1">
              <a:spLocks noChangeArrowheads="1"/>
            </p:cNvSpPr>
            <p:nvPr/>
          </p:nvSpPr>
          <p:spPr bwMode="auto">
            <a:xfrm>
              <a:off x="7327974" y="1915124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pic>
        <p:nvPicPr>
          <p:cNvPr id="25" name="Picture 24" descr="nam tay phai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1843">
            <a:off x="1235469" y="2422024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43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34EA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2B26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1032" y="42691"/>
            <a:ext cx="94517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2. Hãy xác định từ cực của kim nam châm trong các hình sau?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pic>
        <p:nvPicPr>
          <p:cNvPr id="32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2397860">
            <a:off x="4346329" y="1708204"/>
            <a:ext cx="2739547" cy="279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Group 34"/>
          <p:cNvGrpSpPr/>
          <p:nvPr/>
        </p:nvGrpSpPr>
        <p:grpSpPr>
          <a:xfrm>
            <a:off x="4106745" y="3857208"/>
            <a:ext cx="3031190" cy="691910"/>
            <a:chOff x="3345519" y="216317"/>
            <a:chExt cx="1942152" cy="707886"/>
          </a:xfrm>
        </p:grpSpPr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4782275" y="308650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37" name="Text Box 45"/>
            <p:cNvSpPr txBox="1">
              <a:spLocks noChangeArrowheads="1"/>
            </p:cNvSpPr>
            <p:nvPr/>
          </p:nvSpPr>
          <p:spPr bwMode="auto">
            <a:xfrm>
              <a:off x="3345519" y="216317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 rot="10800000">
            <a:off x="5083941" y="2867028"/>
            <a:ext cx="1212131" cy="194036"/>
            <a:chOff x="1259145" y="1490935"/>
            <a:chExt cx="1212131" cy="194036"/>
          </a:xfrm>
        </p:grpSpPr>
        <p:sp>
          <p:nvSpPr>
            <p:cNvPr id="45" name="Line 30"/>
            <p:cNvSpPr>
              <a:spLocks noChangeShapeType="1"/>
            </p:cNvSpPr>
            <p:nvPr/>
          </p:nvSpPr>
          <p:spPr bwMode="auto">
            <a:xfrm rot="13499720" flipH="1" flipV="1">
              <a:off x="1259145" y="158974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 rot="13499720" flipH="1" flipV="1">
              <a:off x="1444349" y="1543451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" name="Line 30"/>
            <p:cNvSpPr>
              <a:spLocks noChangeShapeType="1"/>
            </p:cNvSpPr>
            <p:nvPr/>
          </p:nvSpPr>
          <p:spPr bwMode="auto">
            <a:xfrm rot="13499720" flipH="1" flipV="1">
              <a:off x="165866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30"/>
            <p:cNvSpPr>
              <a:spLocks noChangeShapeType="1"/>
            </p:cNvSpPr>
            <p:nvPr/>
          </p:nvSpPr>
          <p:spPr bwMode="auto">
            <a:xfrm rot="13499720" flipH="1" flipV="1">
              <a:off x="2019227" y="1520473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30"/>
            <p:cNvSpPr>
              <a:spLocks noChangeShapeType="1"/>
            </p:cNvSpPr>
            <p:nvPr/>
          </p:nvSpPr>
          <p:spPr bwMode="auto">
            <a:xfrm rot="13499720" flipH="1" flipV="1">
              <a:off x="2299316" y="1490935"/>
              <a:ext cx="171960" cy="95226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" name="Group 52"/>
          <p:cNvGrpSpPr/>
          <p:nvPr/>
        </p:nvGrpSpPr>
        <p:grpSpPr>
          <a:xfrm rot="10800000">
            <a:off x="3291676" y="2980448"/>
            <a:ext cx="4505601" cy="121244"/>
            <a:chOff x="114300" y="1648691"/>
            <a:chExt cx="3437607" cy="98958"/>
          </a:xfrm>
        </p:grpSpPr>
        <p:grpSp>
          <p:nvGrpSpPr>
            <p:cNvPr id="55" name="Group 54"/>
            <p:cNvGrpSpPr/>
            <p:nvPr/>
          </p:nvGrpSpPr>
          <p:grpSpPr>
            <a:xfrm>
              <a:off x="114300" y="1648691"/>
              <a:ext cx="3437607" cy="96982"/>
              <a:chOff x="114300" y="1648691"/>
              <a:chExt cx="3437607" cy="96982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14300" y="1745673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Straight Arrow Connector 55"/>
            <p:cNvCxnSpPr/>
            <p:nvPr/>
          </p:nvCxnSpPr>
          <p:spPr>
            <a:xfrm>
              <a:off x="429491" y="174764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173640" y="2707790"/>
            <a:ext cx="2782610" cy="632021"/>
            <a:chOff x="2151744" y="1102569"/>
            <a:chExt cx="4435881" cy="632021"/>
          </a:xfrm>
        </p:grpSpPr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6175333" y="1102569"/>
              <a:ext cx="41229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2151744" y="1149815"/>
              <a:ext cx="48122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63" name="AutoShape 28"/>
          <p:cNvSpPr>
            <a:spLocks noChangeArrowheads="1"/>
          </p:cNvSpPr>
          <p:nvPr/>
        </p:nvSpPr>
        <p:spPr bwMode="auto">
          <a:xfrm rot="16200000">
            <a:off x="7610154" y="2571719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64" name="AutoShape 29"/>
          <p:cNvSpPr>
            <a:spLocks noChangeArrowheads="1"/>
          </p:cNvSpPr>
          <p:nvPr/>
        </p:nvSpPr>
        <p:spPr bwMode="auto">
          <a:xfrm rot="5400000">
            <a:off x="8418473" y="2571719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7" name="TextBox 116"/>
          <p:cNvSpPr txBox="1"/>
          <p:nvPr/>
        </p:nvSpPr>
        <p:spPr>
          <a:xfrm>
            <a:off x="5241069" y="4906469"/>
            <a:ext cx="248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2</a:t>
            </a:r>
            <a:endParaRPr lang="vi-VN" sz="2400" b="1" i="1" dirty="0"/>
          </a:p>
        </p:txBody>
      </p:sp>
      <p:pic>
        <p:nvPicPr>
          <p:cNvPr id="25" name="Picture 24" descr="nam tay phai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61250">
            <a:off x="1259147" y="1950523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4331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015EE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1032" y="42691"/>
            <a:ext cx="94517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vi-VN" sz="2400" b="1" i="1" dirty="0" smtClean="0">
                <a:latin typeface="Arial" panose="020B0604020202020204" pitchFamily="34" charset="0"/>
              </a:rPr>
              <a:t>2. Hãy xác định từ cực của kim nam châm trong các hình sau?</a:t>
            </a:r>
            <a:endParaRPr lang="en-US" altLang="vi-VN" sz="2400" b="1" i="1" dirty="0">
              <a:latin typeface="Arial" panose="020B0604020202020204" pitchFamily="34" charset="0"/>
            </a:endParaRPr>
          </a:p>
        </p:txBody>
      </p:sp>
      <p:pic>
        <p:nvPicPr>
          <p:cNvPr id="65" name="Picture 23" descr="ond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6" t="28919" r="20684" b="26601"/>
          <a:stretch/>
        </p:blipFill>
        <p:spPr bwMode="auto">
          <a:xfrm rot="8263569" flipV="1">
            <a:off x="3328427" y="1388351"/>
            <a:ext cx="3388221" cy="359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2393520" y="3005272"/>
            <a:ext cx="5292096" cy="13015"/>
            <a:chOff x="-442427" y="1643319"/>
            <a:chExt cx="3994334" cy="5372"/>
          </a:xfrm>
        </p:grpSpPr>
        <p:grpSp>
          <p:nvGrpSpPr>
            <p:cNvPr id="67" name="Group 66"/>
            <p:cNvGrpSpPr/>
            <p:nvPr/>
          </p:nvGrpSpPr>
          <p:grpSpPr>
            <a:xfrm>
              <a:off x="-442427" y="1643319"/>
              <a:ext cx="3994334" cy="5372"/>
              <a:chOff x="-442427" y="1643319"/>
              <a:chExt cx="3994334" cy="5372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>
                <a:off x="-442427" y="1643319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2679989" y="1648691"/>
                <a:ext cx="871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>
                <a:off x="2884162" y="1648691"/>
                <a:ext cx="24564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/>
            <p:cNvCxnSpPr/>
            <p:nvPr/>
          </p:nvCxnSpPr>
          <p:spPr>
            <a:xfrm>
              <a:off x="-6468" y="1647109"/>
              <a:ext cx="2435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493952" y="4002837"/>
            <a:ext cx="3236276" cy="691910"/>
            <a:chOff x="3487949" y="216317"/>
            <a:chExt cx="3058262" cy="707886"/>
          </a:xfrm>
        </p:grpSpPr>
        <p:sp>
          <p:nvSpPr>
            <p:cNvPr id="81" name="Text Box 41"/>
            <p:cNvSpPr txBox="1">
              <a:spLocks noChangeArrowheads="1"/>
            </p:cNvSpPr>
            <p:nvPr/>
          </p:nvSpPr>
          <p:spPr bwMode="auto">
            <a:xfrm>
              <a:off x="6040815" y="395855"/>
              <a:ext cx="5053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2800" b="1" dirty="0" smtClean="0">
                  <a:solidFill>
                    <a:srgbClr val="FB0F0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Time" panose="020B7200000000000000" pitchFamily="34" charset="0"/>
                </a:rPr>
                <a:t>+</a:t>
              </a:r>
              <a:endParaRPr lang="en-US" altLang="vi-VN" sz="2800" b="1" dirty="0">
                <a:solidFill>
                  <a:srgbClr val="FB0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endParaRPr>
            </a:p>
          </p:txBody>
        </p:sp>
        <p:sp>
          <p:nvSpPr>
            <p:cNvPr id="82" name="Text Box 45"/>
            <p:cNvSpPr txBox="1">
              <a:spLocks noChangeArrowheads="1"/>
            </p:cNvSpPr>
            <p:nvPr/>
          </p:nvSpPr>
          <p:spPr bwMode="auto">
            <a:xfrm>
              <a:off x="3487949" y="216317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vi-VN" sz="4000" b="1" dirty="0" smtClean="0">
                  <a:solidFill>
                    <a:srgbClr val="0A0AB6"/>
                  </a:solidFill>
                  <a:latin typeface=".VnTime" panose="020B7200000000000000" pitchFamily="34" charset="0"/>
                </a:rPr>
                <a:t>-</a:t>
              </a:r>
              <a:endParaRPr lang="en-US" altLang="vi-VN" sz="4000" b="1" dirty="0">
                <a:solidFill>
                  <a:srgbClr val="0A0AB6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94394" y="2793152"/>
            <a:ext cx="2130041" cy="280761"/>
            <a:chOff x="1262252" y="1470149"/>
            <a:chExt cx="1143946" cy="208864"/>
          </a:xfrm>
        </p:grpSpPr>
        <p:sp>
          <p:nvSpPr>
            <p:cNvPr id="84" name="Line 30"/>
            <p:cNvSpPr>
              <a:spLocks noChangeShapeType="1"/>
            </p:cNvSpPr>
            <p:nvPr/>
          </p:nvSpPr>
          <p:spPr bwMode="auto">
            <a:xfrm rot="13499720" flipH="1" flipV="1">
              <a:off x="1262252" y="1548311"/>
              <a:ext cx="84732" cy="130702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5" name="Line 30"/>
            <p:cNvSpPr>
              <a:spLocks noChangeShapeType="1"/>
            </p:cNvSpPr>
            <p:nvPr/>
          </p:nvSpPr>
          <p:spPr bwMode="auto">
            <a:xfrm rot="13499720" flipH="1" flipV="1">
              <a:off x="1450954" y="1523690"/>
              <a:ext cx="90768" cy="143175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7" name="Line 30"/>
            <p:cNvSpPr>
              <a:spLocks noChangeShapeType="1"/>
            </p:cNvSpPr>
            <p:nvPr/>
          </p:nvSpPr>
          <p:spPr bwMode="auto">
            <a:xfrm rot="13499720" flipH="1" flipV="1">
              <a:off x="2020848" y="1488989"/>
              <a:ext cx="108982" cy="158194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8" name="Line 30"/>
            <p:cNvSpPr>
              <a:spLocks noChangeShapeType="1"/>
            </p:cNvSpPr>
            <p:nvPr/>
          </p:nvSpPr>
          <p:spPr bwMode="auto">
            <a:xfrm rot="13499720" flipH="1" flipV="1">
              <a:off x="2299354" y="1470149"/>
              <a:ext cx="106844" cy="172888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 type="stealth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438835" y="2777995"/>
            <a:ext cx="3286726" cy="588924"/>
            <a:chOff x="2007911" y="2268485"/>
            <a:chExt cx="5239510" cy="588924"/>
          </a:xfrm>
        </p:grpSpPr>
        <p:sp>
          <p:nvSpPr>
            <p:cNvPr id="90" name="Text Box 30"/>
            <p:cNvSpPr txBox="1">
              <a:spLocks noChangeArrowheads="1"/>
            </p:cNvSpPr>
            <p:nvPr/>
          </p:nvSpPr>
          <p:spPr bwMode="auto">
            <a:xfrm flipH="1">
              <a:off x="2007911" y="2268485"/>
              <a:ext cx="1217334" cy="588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solidFill>
                    <a:srgbClr val="0A0AB6"/>
                  </a:solidFill>
                  <a:latin typeface=".VnTime" panose="020B7200000000000000" pitchFamily="34" charset="0"/>
                </a:rPr>
                <a:t>S</a:t>
              </a:r>
            </a:p>
          </p:txBody>
        </p:sp>
        <p:sp>
          <p:nvSpPr>
            <p:cNvPr id="91" name="Text Box 31"/>
            <p:cNvSpPr txBox="1">
              <a:spLocks noChangeArrowheads="1"/>
            </p:cNvSpPr>
            <p:nvPr/>
          </p:nvSpPr>
          <p:spPr bwMode="auto">
            <a:xfrm>
              <a:off x="6766199" y="2272634"/>
              <a:ext cx="48122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32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N</a:t>
              </a:r>
            </a:p>
          </p:txBody>
        </p:sp>
      </p:grpSp>
      <p:sp>
        <p:nvSpPr>
          <p:cNvPr id="92" name="AutoShape 28"/>
          <p:cNvSpPr>
            <a:spLocks noChangeArrowheads="1"/>
          </p:cNvSpPr>
          <p:nvPr/>
        </p:nvSpPr>
        <p:spPr bwMode="auto">
          <a:xfrm rot="16200000">
            <a:off x="7911102" y="259736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93" name="AutoShape 29"/>
          <p:cNvSpPr>
            <a:spLocks noChangeArrowheads="1"/>
          </p:cNvSpPr>
          <p:nvPr/>
        </p:nvSpPr>
        <p:spPr bwMode="auto">
          <a:xfrm rot="5400000">
            <a:off x="8719421" y="2597366"/>
            <a:ext cx="234662" cy="808319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5" name="TextBox 114"/>
          <p:cNvSpPr txBox="1"/>
          <p:nvPr/>
        </p:nvSpPr>
        <p:spPr>
          <a:xfrm>
            <a:off x="4835974" y="4893013"/>
            <a:ext cx="158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Hình 3</a:t>
            </a:r>
            <a:endParaRPr lang="vi-VN" sz="2400" b="1" i="1" dirty="0"/>
          </a:p>
        </p:txBody>
      </p:sp>
      <p:pic>
        <p:nvPicPr>
          <p:cNvPr id="24" name="Picture 23" descr="nam tay phai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041">
            <a:off x="1257232" y="2482614"/>
            <a:ext cx="1390529" cy="15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625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34EA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2B26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373</Words>
  <Application>Microsoft Office PowerPoint</Application>
  <PresentationFormat>Widescreen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.VnTime</vt:lpstr>
      <vt:lpstr>.VnTimeH</vt:lpstr>
      <vt:lpstr>Arial</vt:lpstr>
      <vt:lpstr>Calibri</vt:lpstr>
      <vt:lpstr>Calibri Light</vt:lpstr>
      <vt:lpstr>Times New Roman</vt:lpstr>
      <vt:lpstr>Office Theme</vt:lpstr>
      <vt:lpstr>PowerPoint Presentation</vt:lpstr>
      <vt:lpstr>LÝ THUYẾT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22</cp:revision>
  <dcterms:created xsi:type="dcterms:W3CDTF">2021-12-07T17:41:40Z</dcterms:created>
  <dcterms:modified xsi:type="dcterms:W3CDTF">2021-12-30T03:43:51Z</dcterms:modified>
</cp:coreProperties>
</file>